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82" r:id="rId1"/>
  </p:sldMasterIdLst>
  <p:notesMasterIdLst>
    <p:notesMasterId r:id="rId35"/>
  </p:notesMasterIdLst>
  <p:sldIdLst>
    <p:sldId id="256" r:id="rId2"/>
    <p:sldId id="317" r:id="rId3"/>
    <p:sldId id="262" r:id="rId4"/>
    <p:sldId id="263" r:id="rId5"/>
    <p:sldId id="258" r:id="rId6"/>
    <p:sldId id="309" r:id="rId7"/>
    <p:sldId id="259" r:id="rId8"/>
    <p:sldId id="290" r:id="rId9"/>
    <p:sldId id="275" r:id="rId10"/>
    <p:sldId id="297" r:id="rId11"/>
    <p:sldId id="308" r:id="rId12"/>
    <p:sldId id="311" r:id="rId13"/>
    <p:sldId id="312" r:id="rId14"/>
    <p:sldId id="265" r:id="rId15"/>
    <p:sldId id="266" r:id="rId16"/>
    <p:sldId id="267" r:id="rId17"/>
    <p:sldId id="315" r:id="rId18"/>
    <p:sldId id="268" r:id="rId19"/>
    <p:sldId id="316" r:id="rId20"/>
    <p:sldId id="313" r:id="rId21"/>
    <p:sldId id="293" r:id="rId22"/>
    <p:sldId id="269" r:id="rId23"/>
    <p:sldId id="277" r:id="rId24"/>
    <p:sldId id="276" r:id="rId25"/>
    <p:sldId id="291" r:id="rId26"/>
    <p:sldId id="304" r:id="rId27"/>
    <p:sldId id="299" r:id="rId28"/>
    <p:sldId id="314" r:id="rId29"/>
    <p:sldId id="319" r:id="rId30"/>
    <p:sldId id="320" r:id="rId31"/>
    <p:sldId id="321" r:id="rId32"/>
    <p:sldId id="318" r:id="rId33"/>
    <p:sldId id="261" r:id="rId34"/>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05" autoAdjust="0"/>
    <p:restoredTop sz="94444" autoAdjust="0"/>
  </p:normalViewPr>
  <p:slideViewPr>
    <p:cSldViewPr>
      <p:cViewPr varScale="1">
        <p:scale>
          <a:sx n="77" d="100"/>
          <a:sy n="77" d="100"/>
        </p:scale>
        <p:origin x="848" y="36"/>
      </p:cViewPr>
      <p:guideLst>
        <p:guide orient="horz" pos="2160"/>
        <p:guide pos="2880"/>
      </p:guideLst>
    </p:cSldViewPr>
  </p:slideViewPr>
  <p:outlineViewPr>
    <p:cViewPr>
      <p:scale>
        <a:sx n="33" d="100"/>
        <a:sy n="33" d="100"/>
      </p:scale>
      <p:origin x="0" y="1944"/>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C5219D-D493-4381-B0AA-20C5A8573CEE}" type="doc">
      <dgm:prSet loTypeId="urn:microsoft.com/office/officeart/2005/8/layout/gear1" loCatId="process" qsTypeId="urn:microsoft.com/office/officeart/2005/8/quickstyle/simple1" qsCatId="simple" csTypeId="urn:microsoft.com/office/officeart/2005/8/colors/colorful4" csCatId="colorful" phldr="1"/>
      <dgm:spPr/>
      <dgm:t>
        <a:bodyPr/>
        <a:lstStyle/>
        <a:p>
          <a:endParaRPr lang="it-IT"/>
        </a:p>
      </dgm:t>
    </dgm:pt>
    <dgm:pt modelId="{AE178865-C1A1-4179-8D10-4919A6C8B303}">
      <dgm:prSet phldrT="[Testo]" custT="1"/>
      <dgm:spPr/>
      <dgm:t>
        <a:bodyPr/>
        <a:lstStyle/>
        <a:p>
          <a:pPr defTabSz="622300">
            <a:lnSpc>
              <a:spcPct val="90000"/>
            </a:lnSpc>
            <a:spcBef>
              <a:spcPct val="0"/>
            </a:spcBef>
            <a:spcAft>
              <a:spcPct val="35000"/>
            </a:spcAft>
          </a:pPr>
          <a:endParaRPr lang="it-IT" sz="1400" dirty="0" smtClean="0">
            <a:latin typeface="Comic Sans MS" pitchFamily="66" charset="0"/>
          </a:endParaRPr>
        </a:p>
        <a:p>
          <a:pPr defTabSz="622300">
            <a:lnSpc>
              <a:spcPct val="90000"/>
            </a:lnSpc>
            <a:spcBef>
              <a:spcPct val="0"/>
            </a:spcBef>
            <a:spcAft>
              <a:spcPct val="35000"/>
            </a:spcAft>
          </a:pPr>
          <a:endParaRPr lang="it-IT" sz="1400" dirty="0" smtClean="0">
            <a:latin typeface="Comic Sans MS" pitchFamily="66" charset="0"/>
          </a:endParaRPr>
        </a:p>
        <a:p>
          <a:pPr defTabSz="622300">
            <a:lnSpc>
              <a:spcPct val="90000"/>
            </a:lnSpc>
            <a:spcBef>
              <a:spcPct val="0"/>
            </a:spcBef>
            <a:spcAft>
              <a:spcPct val="35000"/>
            </a:spcAft>
          </a:pPr>
          <a:r>
            <a:rPr lang="it-IT" sz="1600" dirty="0" smtClean="0">
              <a:solidFill>
                <a:schemeClr val="tx1"/>
              </a:solidFill>
              <a:latin typeface="Comic Sans MS" pitchFamily="66" charset="0"/>
            </a:rPr>
            <a:t>COMPETENZE</a:t>
          </a:r>
        </a:p>
        <a:p>
          <a:pPr defTabSz="622300">
            <a:lnSpc>
              <a:spcPct val="90000"/>
            </a:lnSpc>
            <a:spcBef>
              <a:spcPct val="0"/>
            </a:spcBef>
            <a:spcAft>
              <a:spcPct val="35000"/>
            </a:spcAft>
          </a:pPr>
          <a:r>
            <a:rPr lang="it-IT" sz="1600" dirty="0" smtClean="0">
              <a:solidFill>
                <a:schemeClr val="tx1"/>
              </a:solidFill>
              <a:latin typeface="Comic Sans MS" pitchFamily="66" charset="0"/>
            </a:rPr>
            <a:t>VISUO-PERCETTIVE </a:t>
          </a:r>
        </a:p>
        <a:p>
          <a:pPr defTabSz="622300">
            <a:lnSpc>
              <a:spcPct val="90000"/>
            </a:lnSpc>
            <a:spcBef>
              <a:spcPct val="0"/>
            </a:spcBef>
            <a:spcAft>
              <a:spcPct val="35000"/>
            </a:spcAft>
          </a:pPr>
          <a:r>
            <a:rPr lang="it-IT" sz="1600" dirty="0" smtClean="0">
              <a:solidFill>
                <a:schemeClr val="tx1"/>
              </a:solidFill>
              <a:latin typeface="Comic Sans MS" pitchFamily="66" charset="0"/>
            </a:rPr>
            <a:t>E VISUO-SPAZIALI</a:t>
          </a:r>
        </a:p>
        <a:p>
          <a:pPr defTabSz="622300">
            <a:lnSpc>
              <a:spcPct val="90000"/>
            </a:lnSpc>
            <a:spcBef>
              <a:spcPct val="0"/>
            </a:spcBef>
            <a:spcAft>
              <a:spcPct val="35000"/>
            </a:spcAft>
          </a:pPr>
          <a:r>
            <a:rPr lang="it-IT" sz="1400" dirty="0" smtClean="0">
              <a:solidFill>
                <a:schemeClr val="tx1"/>
              </a:solidFill>
              <a:latin typeface="Comic Sans MS" pitchFamily="66" charset="0"/>
            </a:rPr>
            <a:t>(Es. riconoscere correttamente i tratti delle lettere e i loro rapporti spaziali)</a:t>
          </a:r>
        </a:p>
        <a:p>
          <a:pPr defTabSz="622300">
            <a:lnSpc>
              <a:spcPct val="90000"/>
            </a:lnSpc>
            <a:spcBef>
              <a:spcPct val="0"/>
            </a:spcBef>
            <a:spcAft>
              <a:spcPct val="35000"/>
            </a:spcAft>
          </a:pPr>
          <a:endParaRPr lang="it-IT" sz="900" dirty="0" smtClean="0">
            <a:latin typeface="Comic Sans MS" pitchFamily="66" charset="0"/>
          </a:endParaRPr>
        </a:p>
        <a:p>
          <a:pPr defTabSz="622300">
            <a:lnSpc>
              <a:spcPct val="90000"/>
            </a:lnSpc>
            <a:spcBef>
              <a:spcPct val="0"/>
            </a:spcBef>
            <a:spcAft>
              <a:spcPct val="35000"/>
            </a:spcAft>
          </a:pPr>
          <a:endParaRPr lang="it-IT" sz="900" dirty="0" smtClean="0">
            <a:latin typeface="Comic Sans MS" pitchFamily="66" charset="0"/>
          </a:endParaRPr>
        </a:p>
        <a:p>
          <a:pPr defTabSz="622300">
            <a:lnSpc>
              <a:spcPct val="90000"/>
            </a:lnSpc>
            <a:spcBef>
              <a:spcPct val="0"/>
            </a:spcBef>
            <a:spcAft>
              <a:spcPct val="35000"/>
            </a:spcAft>
          </a:pPr>
          <a:endParaRPr lang="it-IT" sz="900" dirty="0">
            <a:latin typeface="Comic Sans MS" pitchFamily="66" charset="0"/>
          </a:endParaRPr>
        </a:p>
      </dgm:t>
    </dgm:pt>
    <dgm:pt modelId="{96D49633-D948-4298-9C61-9AE31B7489B0}" type="parTrans" cxnId="{9BFDEEA4-E757-457D-875F-68BC2DE3165D}">
      <dgm:prSet/>
      <dgm:spPr/>
      <dgm:t>
        <a:bodyPr/>
        <a:lstStyle/>
        <a:p>
          <a:endParaRPr lang="it-IT"/>
        </a:p>
      </dgm:t>
    </dgm:pt>
    <dgm:pt modelId="{67A0AA05-F0E7-4C40-A5F6-971401DF93FA}" type="sibTrans" cxnId="{9BFDEEA4-E757-457D-875F-68BC2DE3165D}">
      <dgm:prSet/>
      <dgm:spPr/>
      <dgm:t>
        <a:bodyPr/>
        <a:lstStyle/>
        <a:p>
          <a:endParaRPr lang="it-IT">
            <a:latin typeface="Comic Sans MS" pitchFamily="66" charset="0"/>
          </a:endParaRPr>
        </a:p>
      </dgm:t>
    </dgm:pt>
    <dgm:pt modelId="{F971580E-F9D0-4EDE-B27A-0F9846D0890A}">
      <dgm:prSet phldrT="[Testo]" custT="1"/>
      <dgm:spPr/>
      <dgm:t>
        <a:bodyPr/>
        <a:lstStyle/>
        <a:p>
          <a:pPr>
            <a:spcAft>
              <a:spcPct val="35000"/>
            </a:spcAft>
          </a:pPr>
          <a:r>
            <a:rPr lang="it-IT" sz="1600" dirty="0" smtClean="0">
              <a:solidFill>
                <a:schemeClr val="tx1"/>
              </a:solidFill>
              <a:latin typeface="Comic Sans MS" pitchFamily="66" charset="0"/>
            </a:rPr>
            <a:t>COMPETENZE</a:t>
          </a:r>
        </a:p>
        <a:p>
          <a:pPr>
            <a:spcAft>
              <a:spcPct val="35000"/>
            </a:spcAft>
          </a:pPr>
          <a:r>
            <a:rPr lang="it-IT" sz="1600" dirty="0" smtClean="0">
              <a:solidFill>
                <a:schemeClr val="tx1"/>
              </a:solidFill>
              <a:latin typeface="Comic Sans MS" pitchFamily="66" charset="0"/>
            </a:rPr>
            <a:t>MOTORIE</a:t>
          </a:r>
        </a:p>
        <a:p>
          <a:pPr>
            <a:spcAft>
              <a:spcPts val="0"/>
            </a:spcAft>
          </a:pPr>
          <a:r>
            <a:rPr lang="it-IT" sz="1400" dirty="0" smtClean="0">
              <a:solidFill>
                <a:schemeClr val="tx1"/>
              </a:solidFill>
              <a:latin typeface="Comic Sans MS" pitchFamily="66" charset="0"/>
            </a:rPr>
            <a:t>(Es. movimenti delle dita, mano, polso, braccio, spalla;</a:t>
          </a:r>
        </a:p>
        <a:p>
          <a:pPr>
            <a:spcAft>
              <a:spcPts val="0"/>
            </a:spcAft>
          </a:pPr>
          <a:r>
            <a:rPr lang="it-IT" sz="1400" dirty="0" smtClean="0">
              <a:solidFill>
                <a:schemeClr val="tx1"/>
              </a:solidFill>
              <a:latin typeface="Comic Sans MS" pitchFamily="66" charset="0"/>
            </a:rPr>
            <a:t>controllo muscolare;</a:t>
          </a:r>
        </a:p>
        <a:p>
          <a:pPr>
            <a:spcAft>
              <a:spcPts val="0"/>
            </a:spcAft>
          </a:pPr>
          <a:r>
            <a:rPr lang="it-IT" sz="1400" dirty="0" smtClean="0">
              <a:solidFill>
                <a:schemeClr val="tx1"/>
              </a:solidFill>
              <a:latin typeface="Comic Sans MS" pitchFamily="66" charset="0"/>
            </a:rPr>
            <a:t>postura e prensione)</a:t>
          </a:r>
          <a:endParaRPr lang="it-IT" sz="1400" dirty="0">
            <a:solidFill>
              <a:schemeClr val="tx1"/>
            </a:solidFill>
            <a:latin typeface="Comic Sans MS" pitchFamily="66" charset="0"/>
          </a:endParaRPr>
        </a:p>
      </dgm:t>
    </dgm:pt>
    <dgm:pt modelId="{5E92CF3F-2611-406D-AE09-39B24AC889E2}" type="parTrans" cxnId="{97AB1D4F-1218-4A99-88DB-628189C6CF3C}">
      <dgm:prSet/>
      <dgm:spPr/>
      <dgm:t>
        <a:bodyPr/>
        <a:lstStyle/>
        <a:p>
          <a:endParaRPr lang="it-IT"/>
        </a:p>
      </dgm:t>
    </dgm:pt>
    <dgm:pt modelId="{F188E704-A649-4984-BC15-524800396B8B}" type="sibTrans" cxnId="{97AB1D4F-1218-4A99-88DB-628189C6CF3C}">
      <dgm:prSet/>
      <dgm:spPr/>
      <dgm:t>
        <a:bodyPr/>
        <a:lstStyle/>
        <a:p>
          <a:endParaRPr lang="it-IT">
            <a:latin typeface="Comic Sans MS" pitchFamily="66" charset="0"/>
          </a:endParaRPr>
        </a:p>
      </dgm:t>
    </dgm:pt>
    <dgm:pt modelId="{7F367FA1-3085-47C1-A548-E84DC1E24933}">
      <dgm:prSet phldrT="[Testo]" custT="1"/>
      <dgm:spPr/>
      <dgm:t>
        <a:bodyPr/>
        <a:lstStyle/>
        <a:p>
          <a:pPr>
            <a:spcAft>
              <a:spcPct val="35000"/>
            </a:spcAft>
          </a:pPr>
          <a:r>
            <a:rPr lang="it-IT" sz="1600" dirty="0" smtClean="0">
              <a:solidFill>
                <a:schemeClr val="tx1"/>
              </a:solidFill>
              <a:latin typeface="Comic Sans MS" pitchFamily="66" charset="0"/>
            </a:rPr>
            <a:t>COMPETENZE</a:t>
          </a:r>
        </a:p>
        <a:p>
          <a:pPr>
            <a:spcAft>
              <a:spcPct val="35000"/>
            </a:spcAft>
          </a:pPr>
          <a:r>
            <a:rPr lang="it-IT" sz="1600" dirty="0" smtClean="0">
              <a:solidFill>
                <a:schemeClr val="tx1"/>
              </a:solidFill>
              <a:latin typeface="Comic Sans MS" pitchFamily="66" charset="0"/>
            </a:rPr>
            <a:t>LINGUISTICHE</a:t>
          </a:r>
        </a:p>
        <a:p>
          <a:pPr>
            <a:spcAft>
              <a:spcPts val="0"/>
            </a:spcAft>
          </a:pPr>
          <a:r>
            <a:rPr lang="it-IT" sz="1400" dirty="0" smtClean="0">
              <a:solidFill>
                <a:schemeClr val="tx1"/>
              </a:solidFill>
              <a:latin typeface="Comic Sans MS" pitchFamily="66" charset="0"/>
            </a:rPr>
            <a:t>(Es. padronanza delle regole ortografiche e grammaticali)</a:t>
          </a:r>
        </a:p>
        <a:p>
          <a:pPr>
            <a:spcAft>
              <a:spcPct val="35000"/>
            </a:spcAft>
          </a:pPr>
          <a:endParaRPr lang="it-IT" sz="1000" dirty="0">
            <a:latin typeface="Comic Sans MS" pitchFamily="66" charset="0"/>
          </a:endParaRPr>
        </a:p>
      </dgm:t>
    </dgm:pt>
    <dgm:pt modelId="{E3F2DEE9-4108-4798-A023-8BC001937005}" type="parTrans" cxnId="{2E6CF381-BC6B-4A50-BC6A-24B4084A7C00}">
      <dgm:prSet/>
      <dgm:spPr/>
      <dgm:t>
        <a:bodyPr/>
        <a:lstStyle/>
        <a:p>
          <a:endParaRPr lang="it-IT"/>
        </a:p>
      </dgm:t>
    </dgm:pt>
    <dgm:pt modelId="{18417D64-192C-4EE7-8057-74F67AE9650A}" type="sibTrans" cxnId="{2E6CF381-BC6B-4A50-BC6A-24B4084A7C00}">
      <dgm:prSet/>
      <dgm:spPr/>
      <dgm:t>
        <a:bodyPr/>
        <a:lstStyle/>
        <a:p>
          <a:endParaRPr lang="it-IT">
            <a:latin typeface="Comic Sans MS" pitchFamily="66" charset="0"/>
          </a:endParaRPr>
        </a:p>
      </dgm:t>
    </dgm:pt>
    <dgm:pt modelId="{D2A2FDFB-2759-412C-AF0F-EC9F94B4C78A}">
      <dgm:prSet phldrT="[Testo]" phldr="1"/>
      <dgm:spPr/>
      <dgm:t>
        <a:bodyPr/>
        <a:lstStyle/>
        <a:p>
          <a:endParaRPr lang="it-IT">
            <a:latin typeface="Comic Sans MS" pitchFamily="66" charset="0"/>
          </a:endParaRPr>
        </a:p>
      </dgm:t>
    </dgm:pt>
    <dgm:pt modelId="{550E414B-64EA-4B41-A073-BD4220EF192D}" type="parTrans" cxnId="{4C60E849-0B9A-44C8-8C48-B62A07E8CF17}">
      <dgm:prSet/>
      <dgm:spPr/>
      <dgm:t>
        <a:bodyPr/>
        <a:lstStyle/>
        <a:p>
          <a:endParaRPr lang="it-IT"/>
        </a:p>
      </dgm:t>
    </dgm:pt>
    <dgm:pt modelId="{B291422A-5C80-4A7C-9A75-B25A05CBD3ED}" type="sibTrans" cxnId="{4C60E849-0B9A-44C8-8C48-B62A07E8CF17}">
      <dgm:prSet/>
      <dgm:spPr/>
      <dgm:t>
        <a:bodyPr/>
        <a:lstStyle/>
        <a:p>
          <a:endParaRPr lang="it-IT"/>
        </a:p>
      </dgm:t>
    </dgm:pt>
    <dgm:pt modelId="{ADC96545-A91E-49CC-B2F3-4FC0B6D36B8E}" type="pres">
      <dgm:prSet presAssocID="{99C5219D-D493-4381-B0AA-20C5A8573CEE}" presName="composite" presStyleCnt="0">
        <dgm:presLayoutVars>
          <dgm:chMax val="3"/>
          <dgm:animLvl val="lvl"/>
          <dgm:resizeHandles val="exact"/>
        </dgm:presLayoutVars>
      </dgm:prSet>
      <dgm:spPr/>
      <dgm:t>
        <a:bodyPr/>
        <a:lstStyle/>
        <a:p>
          <a:endParaRPr lang="it-IT"/>
        </a:p>
      </dgm:t>
    </dgm:pt>
    <dgm:pt modelId="{E49E3FE1-ED49-40EE-904A-85726EB062CD}" type="pres">
      <dgm:prSet presAssocID="{AE178865-C1A1-4179-8D10-4919A6C8B303}" presName="gear1" presStyleLbl="node1" presStyleIdx="0" presStyleCnt="3" custScaleX="102608" custScaleY="102437" custLinFactNeighborX="24821" custLinFactNeighborY="-5287">
        <dgm:presLayoutVars>
          <dgm:chMax val="1"/>
          <dgm:bulletEnabled val="1"/>
        </dgm:presLayoutVars>
      </dgm:prSet>
      <dgm:spPr/>
      <dgm:t>
        <a:bodyPr/>
        <a:lstStyle/>
        <a:p>
          <a:endParaRPr lang="it-IT"/>
        </a:p>
      </dgm:t>
    </dgm:pt>
    <dgm:pt modelId="{535E5CA2-923F-4499-9F32-EF541DA53963}" type="pres">
      <dgm:prSet presAssocID="{AE178865-C1A1-4179-8D10-4919A6C8B303}" presName="gear1srcNode" presStyleLbl="node1" presStyleIdx="0" presStyleCnt="3"/>
      <dgm:spPr/>
      <dgm:t>
        <a:bodyPr/>
        <a:lstStyle/>
        <a:p>
          <a:endParaRPr lang="it-IT"/>
        </a:p>
      </dgm:t>
    </dgm:pt>
    <dgm:pt modelId="{9BD2BE16-7C35-4EA2-A843-ED8B2C2FF044}" type="pres">
      <dgm:prSet presAssocID="{AE178865-C1A1-4179-8D10-4919A6C8B303}" presName="gear1dstNode" presStyleLbl="node1" presStyleIdx="0" presStyleCnt="3"/>
      <dgm:spPr/>
      <dgm:t>
        <a:bodyPr/>
        <a:lstStyle/>
        <a:p>
          <a:endParaRPr lang="it-IT"/>
        </a:p>
      </dgm:t>
    </dgm:pt>
    <dgm:pt modelId="{9EF8E63C-1A2D-442E-9204-5CC8744C38B3}" type="pres">
      <dgm:prSet presAssocID="{F971580E-F9D0-4EDE-B27A-0F9846D0890A}" presName="gear2" presStyleLbl="node1" presStyleIdx="1" presStyleCnt="3" custScaleX="129724" custScaleY="123840" custLinFactNeighborX="17746" custLinFactNeighborY="24570">
        <dgm:presLayoutVars>
          <dgm:chMax val="1"/>
          <dgm:bulletEnabled val="1"/>
        </dgm:presLayoutVars>
      </dgm:prSet>
      <dgm:spPr/>
      <dgm:t>
        <a:bodyPr/>
        <a:lstStyle/>
        <a:p>
          <a:endParaRPr lang="it-IT"/>
        </a:p>
      </dgm:t>
    </dgm:pt>
    <dgm:pt modelId="{63EB0661-012B-4523-B286-11FEE290C0ED}" type="pres">
      <dgm:prSet presAssocID="{F971580E-F9D0-4EDE-B27A-0F9846D0890A}" presName="gear2srcNode" presStyleLbl="node1" presStyleIdx="1" presStyleCnt="3"/>
      <dgm:spPr/>
      <dgm:t>
        <a:bodyPr/>
        <a:lstStyle/>
        <a:p>
          <a:endParaRPr lang="it-IT"/>
        </a:p>
      </dgm:t>
    </dgm:pt>
    <dgm:pt modelId="{2E6F3652-BC79-4859-AC5D-73D646FE25A4}" type="pres">
      <dgm:prSet presAssocID="{F971580E-F9D0-4EDE-B27A-0F9846D0890A}" presName="gear2dstNode" presStyleLbl="node1" presStyleIdx="1" presStyleCnt="3"/>
      <dgm:spPr/>
      <dgm:t>
        <a:bodyPr/>
        <a:lstStyle/>
        <a:p>
          <a:endParaRPr lang="it-IT"/>
        </a:p>
      </dgm:t>
    </dgm:pt>
    <dgm:pt modelId="{FC1F5316-92E4-4D84-8C13-99FB904E9D44}" type="pres">
      <dgm:prSet presAssocID="{7F367FA1-3085-47C1-A548-E84DC1E24933}" presName="gear3" presStyleLbl="node1" presStyleIdx="2" presStyleCnt="3" custAng="70097" custScaleX="123325" custScaleY="121438" custLinFactNeighborX="26758" custLinFactNeighborY="-1911"/>
      <dgm:spPr/>
      <dgm:t>
        <a:bodyPr/>
        <a:lstStyle/>
        <a:p>
          <a:endParaRPr lang="it-IT"/>
        </a:p>
      </dgm:t>
    </dgm:pt>
    <dgm:pt modelId="{02651ECF-A1FA-40C0-9907-0615627DD86B}" type="pres">
      <dgm:prSet presAssocID="{7F367FA1-3085-47C1-A548-E84DC1E24933}" presName="gear3tx" presStyleLbl="node1" presStyleIdx="2" presStyleCnt="3">
        <dgm:presLayoutVars>
          <dgm:chMax val="1"/>
          <dgm:bulletEnabled val="1"/>
        </dgm:presLayoutVars>
      </dgm:prSet>
      <dgm:spPr/>
      <dgm:t>
        <a:bodyPr/>
        <a:lstStyle/>
        <a:p>
          <a:endParaRPr lang="it-IT"/>
        </a:p>
      </dgm:t>
    </dgm:pt>
    <dgm:pt modelId="{B11BD70A-88CC-4E40-87B4-D36104D90720}" type="pres">
      <dgm:prSet presAssocID="{7F367FA1-3085-47C1-A548-E84DC1E24933}" presName="gear3srcNode" presStyleLbl="node1" presStyleIdx="2" presStyleCnt="3"/>
      <dgm:spPr/>
      <dgm:t>
        <a:bodyPr/>
        <a:lstStyle/>
        <a:p>
          <a:endParaRPr lang="it-IT"/>
        </a:p>
      </dgm:t>
    </dgm:pt>
    <dgm:pt modelId="{491808B2-0B06-4CA4-A547-7E8004517A7B}" type="pres">
      <dgm:prSet presAssocID="{7F367FA1-3085-47C1-A548-E84DC1E24933}" presName="gear3dstNode" presStyleLbl="node1" presStyleIdx="2" presStyleCnt="3"/>
      <dgm:spPr/>
      <dgm:t>
        <a:bodyPr/>
        <a:lstStyle/>
        <a:p>
          <a:endParaRPr lang="it-IT"/>
        </a:p>
      </dgm:t>
    </dgm:pt>
    <dgm:pt modelId="{1BE26DC9-61D9-449A-BE99-159D03FCA9A6}" type="pres">
      <dgm:prSet presAssocID="{67A0AA05-F0E7-4C40-A5F6-971401DF93FA}" presName="connector1" presStyleLbl="sibTrans2D1" presStyleIdx="0" presStyleCnt="3" custLinFactNeighborX="16154" custLinFactNeighborY="-3451"/>
      <dgm:spPr/>
      <dgm:t>
        <a:bodyPr/>
        <a:lstStyle/>
        <a:p>
          <a:endParaRPr lang="it-IT"/>
        </a:p>
      </dgm:t>
    </dgm:pt>
    <dgm:pt modelId="{68FA1E28-FFA8-41B9-B3B0-6602B28DE0CB}" type="pres">
      <dgm:prSet presAssocID="{F188E704-A649-4984-BC15-524800396B8B}" presName="connector2" presStyleLbl="sibTrans2D1" presStyleIdx="1" presStyleCnt="3" custLinFactNeighborX="6152" custLinFactNeighborY="17584"/>
      <dgm:spPr/>
      <dgm:t>
        <a:bodyPr/>
        <a:lstStyle/>
        <a:p>
          <a:endParaRPr lang="it-IT"/>
        </a:p>
      </dgm:t>
    </dgm:pt>
    <dgm:pt modelId="{BBDFAE1C-B7CC-428D-9762-9E1707E2FA2F}" type="pres">
      <dgm:prSet presAssocID="{18417D64-192C-4EE7-8057-74F67AE9650A}" presName="connector3" presStyleLbl="sibTrans2D1" presStyleIdx="2" presStyleCnt="3" custLinFactNeighborX="18522" custLinFactNeighborY="-2444"/>
      <dgm:spPr/>
      <dgm:t>
        <a:bodyPr/>
        <a:lstStyle/>
        <a:p>
          <a:endParaRPr lang="it-IT"/>
        </a:p>
      </dgm:t>
    </dgm:pt>
  </dgm:ptLst>
  <dgm:cxnLst>
    <dgm:cxn modelId="{C06473F8-B749-4D3F-BF84-C8BC3F8C8E2C}" type="presOf" srcId="{7F367FA1-3085-47C1-A548-E84DC1E24933}" destId="{B11BD70A-88CC-4E40-87B4-D36104D90720}" srcOrd="2" destOrd="0" presId="urn:microsoft.com/office/officeart/2005/8/layout/gear1"/>
    <dgm:cxn modelId="{58DBF40F-14B1-43A1-A922-8C2640D1B7B5}" type="presOf" srcId="{F971580E-F9D0-4EDE-B27A-0F9846D0890A}" destId="{2E6F3652-BC79-4859-AC5D-73D646FE25A4}" srcOrd="2" destOrd="0" presId="urn:microsoft.com/office/officeart/2005/8/layout/gear1"/>
    <dgm:cxn modelId="{C025787F-7429-4DC7-A61E-2655C8216E1B}" type="presOf" srcId="{67A0AA05-F0E7-4C40-A5F6-971401DF93FA}" destId="{1BE26DC9-61D9-449A-BE99-159D03FCA9A6}" srcOrd="0" destOrd="0" presId="urn:microsoft.com/office/officeart/2005/8/layout/gear1"/>
    <dgm:cxn modelId="{2E6CF381-BC6B-4A50-BC6A-24B4084A7C00}" srcId="{99C5219D-D493-4381-B0AA-20C5A8573CEE}" destId="{7F367FA1-3085-47C1-A548-E84DC1E24933}" srcOrd="2" destOrd="0" parTransId="{E3F2DEE9-4108-4798-A023-8BC001937005}" sibTransId="{18417D64-192C-4EE7-8057-74F67AE9650A}"/>
    <dgm:cxn modelId="{97AB1D4F-1218-4A99-88DB-628189C6CF3C}" srcId="{99C5219D-D493-4381-B0AA-20C5A8573CEE}" destId="{F971580E-F9D0-4EDE-B27A-0F9846D0890A}" srcOrd="1" destOrd="0" parTransId="{5E92CF3F-2611-406D-AE09-39B24AC889E2}" sibTransId="{F188E704-A649-4984-BC15-524800396B8B}"/>
    <dgm:cxn modelId="{8800C6D0-51B9-49F8-B758-5923DC797AB5}" type="presOf" srcId="{F971580E-F9D0-4EDE-B27A-0F9846D0890A}" destId="{9EF8E63C-1A2D-442E-9204-5CC8744C38B3}" srcOrd="0" destOrd="0" presId="urn:microsoft.com/office/officeart/2005/8/layout/gear1"/>
    <dgm:cxn modelId="{6D3579E4-FE30-47C7-8D2D-1F7CDE22C8E8}" type="presOf" srcId="{F971580E-F9D0-4EDE-B27A-0F9846D0890A}" destId="{63EB0661-012B-4523-B286-11FEE290C0ED}" srcOrd="1" destOrd="0" presId="urn:microsoft.com/office/officeart/2005/8/layout/gear1"/>
    <dgm:cxn modelId="{AE77FA0B-549D-45FB-9A02-8AD036A15BBC}" type="presOf" srcId="{AE178865-C1A1-4179-8D10-4919A6C8B303}" destId="{9BD2BE16-7C35-4EA2-A843-ED8B2C2FF044}" srcOrd="2" destOrd="0" presId="urn:microsoft.com/office/officeart/2005/8/layout/gear1"/>
    <dgm:cxn modelId="{9BFDEEA4-E757-457D-875F-68BC2DE3165D}" srcId="{99C5219D-D493-4381-B0AA-20C5A8573CEE}" destId="{AE178865-C1A1-4179-8D10-4919A6C8B303}" srcOrd="0" destOrd="0" parTransId="{96D49633-D948-4298-9C61-9AE31B7489B0}" sibTransId="{67A0AA05-F0E7-4C40-A5F6-971401DF93FA}"/>
    <dgm:cxn modelId="{2CFDEA5C-AC1D-4E8D-9C0A-0E266743B72B}" type="presOf" srcId="{7F367FA1-3085-47C1-A548-E84DC1E24933}" destId="{FC1F5316-92E4-4D84-8C13-99FB904E9D44}" srcOrd="0" destOrd="0" presId="urn:microsoft.com/office/officeart/2005/8/layout/gear1"/>
    <dgm:cxn modelId="{4C60E849-0B9A-44C8-8C48-B62A07E8CF17}" srcId="{99C5219D-D493-4381-B0AA-20C5A8573CEE}" destId="{D2A2FDFB-2759-412C-AF0F-EC9F94B4C78A}" srcOrd="3" destOrd="0" parTransId="{550E414B-64EA-4B41-A073-BD4220EF192D}" sibTransId="{B291422A-5C80-4A7C-9A75-B25A05CBD3ED}"/>
    <dgm:cxn modelId="{24954D5E-4CEC-4944-907D-3BC2C27A9A39}" type="presOf" srcId="{7F367FA1-3085-47C1-A548-E84DC1E24933}" destId="{491808B2-0B06-4CA4-A547-7E8004517A7B}" srcOrd="3" destOrd="0" presId="urn:microsoft.com/office/officeart/2005/8/layout/gear1"/>
    <dgm:cxn modelId="{8D09C1B2-ABB8-4BB4-90F6-C5FEE2B8D86B}" type="presOf" srcId="{99C5219D-D493-4381-B0AA-20C5A8573CEE}" destId="{ADC96545-A91E-49CC-B2F3-4FC0B6D36B8E}" srcOrd="0" destOrd="0" presId="urn:microsoft.com/office/officeart/2005/8/layout/gear1"/>
    <dgm:cxn modelId="{35270332-0504-4D9F-89A8-A7F534676F2C}" type="presOf" srcId="{F188E704-A649-4984-BC15-524800396B8B}" destId="{68FA1E28-FFA8-41B9-B3B0-6602B28DE0CB}" srcOrd="0" destOrd="0" presId="urn:microsoft.com/office/officeart/2005/8/layout/gear1"/>
    <dgm:cxn modelId="{D59CA3EC-B9AA-49B7-B27C-83148F260ED4}" type="presOf" srcId="{7F367FA1-3085-47C1-A548-E84DC1E24933}" destId="{02651ECF-A1FA-40C0-9907-0615627DD86B}" srcOrd="1" destOrd="0" presId="urn:microsoft.com/office/officeart/2005/8/layout/gear1"/>
    <dgm:cxn modelId="{D933357C-7201-4294-84BE-224D5DA760E0}" type="presOf" srcId="{AE178865-C1A1-4179-8D10-4919A6C8B303}" destId="{E49E3FE1-ED49-40EE-904A-85726EB062CD}" srcOrd="0" destOrd="0" presId="urn:microsoft.com/office/officeart/2005/8/layout/gear1"/>
    <dgm:cxn modelId="{A0C80D19-4D84-4058-A6BC-CA2E770659D1}" type="presOf" srcId="{AE178865-C1A1-4179-8D10-4919A6C8B303}" destId="{535E5CA2-923F-4499-9F32-EF541DA53963}" srcOrd="1" destOrd="0" presId="urn:microsoft.com/office/officeart/2005/8/layout/gear1"/>
    <dgm:cxn modelId="{8D538FAF-1333-467B-83C9-339202D18540}" type="presOf" srcId="{18417D64-192C-4EE7-8057-74F67AE9650A}" destId="{BBDFAE1C-B7CC-428D-9762-9E1707E2FA2F}" srcOrd="0" destOrd="0" presId="urn:microsoft.com/office/officeart/2005/8/layout/gear1"/>
    <dgm:cxn modelId="{71F0A944-30BE-4EE5-B4AD-2244B03FD0A0}" type="presParOf" srcId="{ADC96545-A91E-49CC-B2F3-4FC0B6D36B8E}" destId="{E49E3FE1-ED49-40EE-904A-85726EB062CD}" srcOrd="0" destOrd="0" presId="urn:microsoft.com/office/officeart/2005/8/layout/gear1"/>
    <dgm:cxn modelId="{F1F8AC03-45C4-494B-8DBE-5706E32444EB}" type="presParOf" srcId="{ADC96545-A91E-49CC-B2F3-4FC0B6D36B8E}" destId="{535E5CA2-923F-4499-9F32-EF541DA53963}" srcOrd="1" destOrd="0" presId="urn:microsoft.com/office/officeart/2005/8/layout/gear1"/>
    <dgm:cxn modelId="{CC006FE7-C25B-4695-A808-DC4EC690A0A2}" type="presParOf" srcId="{ADC96545-A91E-49CC-B2F3-4FC0B6D36B8E}" destId="{9BD2BE16-7C35-4EA2-A843-ED8B2C2FF044}" srcOrd="2" destOrd="0" presId="urn:microsoft.com/office/officeart/2005/8/layout/gear1"/>
    <dgm:cxn modelId="{CE38C9D4-3C09-43B5-9672-79E040C4FF1C}" type="presParOf" srcId="{ADC96545-A91E-49CC-B2F3-4FC0B6D36B8E}" destId="{9EF8E63C-1A2D-442E-9204-5CC8744C38B3}" srcOrd="3" destOrd="0" presId="urn:microsoft.com/office/officeart/2005/8/layout/gear1"/>
    <dgm:cxn modelId="{7EE7B04E-E3E5-4AAE-849F-4E41A87B9D1C}" type="presParOf" srcId="{ADC96545-A91E-49CC-B2F3-4FC0B6D36B8E}" destId="{63EB0661-012B-4523-B286-11FEE290C0ED}" srcOrd="4" destOrd="0" presId="urn:microsoft.com/office/officeart/2005/8/layout/gear1"/>
    <dgm:cxn modelId="{C1CA9E1D-EEA2-4688-B381-350293F22B8A}" type="presParOf" srcId="{ADC96545-A91E-49CC-B2F3-4FC0B6D36B8E}" destId="{2E6F3652-BC79-4859-AC5D-73D646FE25A4}" srcOrd="5" destOrd="0" presId="urn:microsoft.com/office/officeart/2005/8/layout/gear1"/>
    <dgm:cxn modelId="{3F664EF0-D199-4AF4-AA8F-6EF82D2E5ABC}" type="presParOf" srcId="{ADC96545-A91E-49CC-B2F3-4FC0B6D36B8E}" destId="{FC1F5316-92E4-4D84-8C13-99FB904E9D44}" srcOrd="6" destOrd="0" presId="urn:microsoft.com/office/officeart/2005/8/layout/gear1"/>
    <dgm:cxn modelId="{A35EF228-5006-4D36-8318-C017DACB11F4}" type="presParOf" srcId="{ADC96545-A91E-49CC-B2F3-4FC0B6D36B8E}" destId="{02651ECF-A1FA-40C0-9907-0615627DD86B}" srcOrd="7" destOrd="0" presId="urn:microsoft.com/office/officeart/2005/8/layout/gear1"/>
    <dgm:cxn modelId="{E747FDD5-D584-4C0C-ABA0-74E9312C8E8B}" type="presParOf" srcId="{ADC96545-A91E-49CC-B2F3-4FC0B6D36B8E}" destId="{B11BD70A-88CC-4E40-87B4-D36104D90720}" srcOrd="8" destOrd="0" presId="urn:microsoft.com/office/officeart/2005/8/layout/gear1"/>
    <dgm:cxn modelId="{810811FF-0682-4F25-8BFE-97E7BA9D983A}" type="presParOf" srcId="{ADC96545-A91E-49CC-B2F3-4FC0B6D36B8E}" destId="{491808B2-0B06-4CA4-A547-7E8004517A7B}" srcOrd="9" destOrd="0" presId="urn:microsoft.com/office/officeart/2005/8/layout/gear1"/>
    <dgm:cxn modelId="{1EAF0589-03F1-4EA4-93A7-FF50A53C1050}" type="presParOf" srcId="{ADC96545-A91E-49CC-B2F3-4FC0B6D36B8E}" destId="{1BE26DC9-61D9-449A-BE99-159D03FCA9A6}" srcOrd="10" destOrd="0" presId="urn:microsoft.com/office/officeart/2005/8/layout/gear1"/>
    <dgm:cxn modelId="{D2592B06-D649-470B-8A14-3D08F80FAA2D}" type="presParOf" srcId="{ADC96545-A91E-49CC-B2F3-4FC0B6D36B8E}" destId="{68FA1E28-FFA8-41B9-B3B0-6602B28DE0CB}" srcOrd="11" destOrd="0" presId="urn:microsoft.com/office/officeart/2005/8/layout/gear1"/>
    <dgm:cxn modelId="{21FB7843-9F4F-42CA-8ED1-70F74434F7AE}" type="presParOf" srcId="{ADC96545-A91E-49CC-B2F3-4FC0B6D36B8E}" destId="{BBDFAE1C-B7CC-428D-9762-9E1707E2FA2F}"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9E3FE1-ED49-40EE-904A-85726EB062CD}">
      <dsp:nvSpPr>
        <dsp:cNvPr id="0" name=""/>
        <dsp:cNvSpPr/>
      </dsp:nvSpPr>
      <dsp:spPr>
        <a:xfrm>
          <a:off x="5643585" y="3087754"/>
          <a:ext cx="3991245" cy="3984593"/>
        </a:xfrm>
        <a:prstGeom prst="gear9">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it-IT" sz="1400" kern="1200" dirty="0" smtClean="0">
            <a:latin typeface="Comic Sans MS" pitchFamily="66" charset="0"/>
          </a:endParaRPr>
        </a:p>
        <a:p>
          <a:pPr lvl="0" algn="ctr" defTabSz="622300">
            <a:lnSpc>
              <a:spcPct val="90000"/>
            </a:lnSpc>
            <a:spcBef>
              <a:spcPct val="0"/>
            </a:spcBef>
            <a:spcAft>
              <a:spcPct val="35000"/>
            </a:spcAft>
          </a:pPr>
          <a:endParaRPr lang="it-IT" sz="1400" kern="1200" dirty="0" smtClean="0">
            <a:latin typeface="Comic Sans MS" pitchFamily="66" charset="0"/>
          </a:endParaRPr>
        </a:p>
        <a:p>
          <a:pPr lvl="0" algn="ctr" defTabSz="622300">
            <a:lnSpc>
              <a:spcPct val="90000"/>
            </a:lnSpc>
            <a:spcBef>
              <a:spcPct val="0"/>
            </a:spcBef>
            <a:spcAft>
              <a:spcPct val="35000"/>
            </a:spcAft>
          </a:pPr>
          <a:r>
            <a:rPr lang="it-IT" sz="1600" kern="1200" dirty="0" smtClean="0">
              <a:solidFill>
                <a:schemeClr val="tx1"/>
              </a:solidFill>
              <a:latin typeface="Comic Sans MS" pitchFamily="66" charset="0"/>
            </a:rPr>
            <a:t>COMPETENZE</a:t>
          </a:r>
        </a:p>
        <a:p>
          <a:pPr lvl="0" algn="ctr" defTabSz="622300">
            <a:lnSpc>
              <a:spcPct val="90000"/>
            </a:lnSpc>
            <a:spcBef>
              <a:spcPct val="0"/>
            </a:spcBef>
            <a:spcAft>
              <a:spcPct val="35000"/>
            </a:spcAft>
          </a:pPr>
          <a:r>
            <a:rPr lang="it-IT" sz="1600" kern="1200" dirty="0" smtClean="0">
              <a:solidFill>
                <a:schemeClr val="tx1"/>
              </a:solidFill>
              <a:latin typeface="Comic Sans MS" pitchFamily="66" charset="0"/>
            </a:rPr>
            <a:t>VISUO-PERCETTIVE </a:t>
          </a:r>
        </a:p>
        <a:p>
          <a:pPr lvl="0" algn="ctr" defTabSz="622300">
            <a:lnSpc>
              <a:spcPct val="90000"/>
            </a:lnSpc>
            <a:spcBef>
              <a:spcPct val="0"/>
            </a:spcBef>
            <a:spcAft>
              <a:spcPct val="35000"/>
            </a:spcAft>
          </a:pPr>
          <a:r>
            <a:rPr lang="it-IT" sz="1600" kern="1200" dirty="0" smtClean="0">
              <a:solidFill>
                <a:schemeClr val="tx1"/>
              </a:solidFill>
              <a:latin typeface="Comic Sans MS" pitchFamily="66" charset="0"/>
            </a:rPr>
            <a:t>E VISUO-SPAZIALI</a:t>
          </a:r>
        </a:p>
        <a:p>
          <a:pPr lvl="0" algn="ctr" defTabSz="622300">
            <a:lnSpc>
              <a:spcPct val="90000"/>
            </a:lnSpc>
            <a:spcBef>
              <a:spcPct val="0"/>
            </a:spcBef>
            <a:spcAft>
              <a:spcPct val="35000"/>
            </a:spcAft>
          </a:pPr>
          <a:r>
            <a:rPr lang="it-IT" sz="1400" kern="1200" dirty="0" smtClean="0">
              <a:solidFill>
                <a:schemeClr val="tx1"/>
              </a:solidFill>
              <a:latin typeface="Comic Sans MS" pitchFamily="66" charset="0"/>
            </a:rPr>
            <a:t>(Es. riconoscere correttamente i tratti delle lettere e i loro rapporti spaziali)</a:t>
          </a:r>
        </a:p>
        <a:p>
          <a:pPr lvl="0" algn="ctr" defTabSz="622300">
            <a:lnSpc>
              <a:spcPct val="90000"/>
            </a:lnSpc>
            <a:spcBef>
              <a:spcPct val="0"/>
            </a:spcBef>
            <a:spcAft>
              <a:spcPct val="35000"/>
            </a:spcAft>
          </a:pPr>
          <a:endParaRPr lang="it-IT" sz="900" kern="1200" dirty="0" smtClean="0">
            <a:latin typeface="Comic Sans MS" pitchFamily="66" charset="0"/>
          </a:endParaRPr>
        </a:p>
        <a:p>
          <a:pPr lvl="0" algn="ctr" defTabSz="622300">
            <a:lnSpc>
              <a:spcPct val="90000"/>
            </a:lnSpc>
            <a:spcBef>
              <a:spcPct val="0"/>
            </a:spcBef>
            <a:spcAft>
              <a:spcPct val="35000"/>
            </a:spcAft>
          </a:pPr>
          <a:endParaRPr lang="it-IT" sz="900" kern="1200" dirty="0" smtClean="0">
            <a:latin typeface="Comic Sans MS" pitchFamily="66" charset="0"/>
          </a:endParaRPr>
        </a:p>
        <a:p>
          <a:pPr lvl="0" algn="ctr" defTabSz="622300">
            <a:lnSpc>
              <a:spcPct val="90000"/>
            </a:lnSpc>
            <a:spcBef>
              <a:spcPct val="0"/>
            </a:spcBef>
            <a:spcAft>
              <a:spcPct val="35000"/>
            </a:spcAft>
          </a:pPr>
          <a:endParaRPr lang="it-IT" sz="900" kern="1200" dirty="0">
            <a:latin typeface="Comic Sans MS" pitchFamily="66" charset="0"/>
          </a:endParaRPr>
        </a:p>
      </dsp:txBody>
      <dsp:txXfrm>
        <a:off x="6445506" y="4021126"/>
        <a:ext cx="2387403" cy="2048163"/>
      </dsp:txXfrm>
    </dsp:sp>
    <dsp:sp modelId="{9EF8E63C-1A2D-442E-9204-5CC8744C38B3}">
      <dsp:nvSpPr>
        <dsp:cNvPr id="0" name=""/>
        <dsp:cNvSpPr/>
      </dsp:nvSpPr>
      <dsp:spPr>
        <a:xfrm>
          <a:off x="2547252" y="2779259"/>
          <a:ext cx="3669820" cy="3503365"/>
        </a:xfrm>
        <a:prstGeom prst="gear6">
          <a:avLst/>
        </a:prstGeom>
        <a:solidFill>
          <a:schemeClr val="accent4">
            <a:hueOff val="557484"/>
            <a:satOff val="11831"/>
            <a:lumOff val="392"/>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it-IT" sz="1600" kern="1200" dirty="0" smtClean="0">
              <a:solidFill>
                <a:schemeClr val="tx1"/>
              </a:solidFill>
              <a:latin typeface="Comic Sans MS" pitchFamily="66" charset="0"/>
            </a:rPr>
            <a:t>COMPETENZE</a:t>
          </a:r>
        </a:p>
        <a:p>
          <a:pPr lvl="0" algn="ctr" defTabSz="711200">
            <a:lnSpc>
              <a:spcPct val="90000"/>
            </a:lnSpc>
            <a:spcBef>
              <a:spcPct val="0"/>
            </a:spcBef>
            <a:spcAft>
              <a:spcPct val="35000"/>
            </a:spcAft>
          </a:pPr>
          <a:r>
            <a:rPr lang="it-IT" sz="1600" kern="1200" dirty="0" smtClean="0">
              <a:solidFill>
                <a:schemeClr val="tx1"/>
              </a:solidFill>
              <a:latin typeface="Comic Sans MS" pitchFamily="66" charset="0"/>
            </a:rPr>
            <a:t>MOTORIE</a:t>
          </a:r>
        </a:p>
        <a:p>
          <a:pPr lvl="0" algn="ctr" defTabSz="711200">
            <a:lnSpc>
              <a:spcPct val="90000"/>
            </a:lnSpc>
            <a:spcBef>
              <a:spcPct val="0"/>
            </a:spcBef>
            <a:spcAft>
              <a:spcPts val="0"/>
            </a:spcAft>
          </a:pPr>
          <a:r>
            <a:rPr lang="it-IT" sz="1400" kern="1200" dirty="0" smtClean="0">
              <a:solidFill>
                <a:schemeClr val="tx1"/>
              </a:solidFill>
              <a:latin typeface="Comic Sans MS" pitchFamily="66" charset="0"/>
            </a:rPr>
            <a:t>(Es. movimenti delle dita, mano, polso, braccio, spalla;</a:t>
          </a:r>
        </a:p>
        <a:p>
          <a:pPr lvl="0" algn="ctr" defTabSz="711200">
            <a:lnSpc>
              <a:spcPct val="90000"/>
            </a:lnSpc>
            <a:spcBef>
              <a:spcPct val="0"/>
            </a:spcBef>
            <a:spcAft>
              <a:spcPts val="0"/>
            </a:spcAft>
          </a:pPr>
          <a:r>
            <a:rPr lang="it-IT" sz="1400" kern="1200" dirty="0" smtClean="0">
              <a:solidFill>
                <a:schemeClr val="tx1"/>
              </a:solidFill>
              <a:latin typeface="Comic Sans MS" pitchFamily="66" charset="0"/>
            </a:rPr>
            <a:t>controllo muscolare;</a:t>
          </a:r>
        </a:p>
        <a:p>
          <a:pPr lvl="0" algn="ctr" defTabSz="711200">
            <a:lnSpc>
              <a:spcPct val="90000"/>
            </a:lnSpc>
            <a:spcBef>
              <a:spcPct val="0"/>
            </a:spcBef>
            <a:spcAft>
              <a:spcPts val="0"/>
            </a:spcAft>
          </a:pPr>
          <a:r>
            <a:rPr lang="it-IT" sz="1400" kern="1200" dirty="0" smtClean="0">
              <a:solidFill>
                <a:schemeClr val="tx1"/>
              </a:solidFill>
              <a:latin typeface="Comic Sans MS" pitchFamily="66" charset="0"/>
            </a:rPr>
            <a:t>postura e prensione)</a:t>
          </a:r>
          <a:endParaRPr lang="it-IT" sz="1400" kern="1200" dirty="0">
            <a:solidFill>
              <a:schemeClr val="tx1"/>
            </a:solidFill>
            <a:latin typeface="Comic Sans MS" pitchFamily="66" charset="0"/>
          </a:endParaRPr>
        </a:p>
      </dsp:txBody>
      <dsp:txXfrm>
        <a:off x="3453431" y="3666572"/>
        <a:ext cx="1857462" cy="1728739"/>
      </dsp:txXfrm>
    </dsp:sp>
    <dsp:sp modelId="{FC1F5316-92E4-4D84-8C13-99FB904E9D44}">
      <dsp:nvSpPr>
        <dsp:cNvPr id="0" name=""/>
        <dsp:cNvSpPr/>
      </dsp:nvSpPr>
      <dsp:spPr>
        <a:xfrm rot="20770097">
          <a:off x="4625694" y="182179"/>
          <a:ext cx="3437452" cy="3346860"/>
        </a:xfrm>
        <a:prstGeom prst="gear6">
          <a:avLst/>
        </a:prstGeom>
        <a:solidFill>
          <a:schemeClr val="accent4">
            <a:hueOff val="1114968"/>
            <a:satOff val="23662"/>
            <a:lumOff val="785"/>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it-IT" sz="1600" kern="1200" dirty="0" smtClean="0">
              <a:solidFill>
                <a:schemeClr val="tx1"/>
              </a:solidFill>
              <a:latin typeface="Comic Sans MS" pitchFamily="66" charset="0"/>
            </a:rPr>
            <a:t>COMPETENZE</a:t>
          </a:r>
        </a:p>
        <a:p>
          <a:pPr lvl="0" algn="ctr" defTabSz="711200">
            <a:lnSpc>
              <a:spcPct val="90000"/>
            </a:lnSpc>
            <a:spcBef>
              <a:spcPct val="0"/>
            </a:spcBef>
            <a:spcAft>
              <a:spcPct val="35000"/>
            </a:spcAft>
          </a:pPr>
          <a:r>
            <a:rPr lang="it-IT" sz="1600" kern="1200" dirty="0" smtClean="0">
              <a:solidFill>
                <a:schemeClr val="tx1"/>
              </a:solidFill>
              <a:latin typeface="Comic Sans MS" pitchFamily="66" charset="0"/>
            </a:rPr>
            <a:t>LINGUISTICHE</a:t>
          </a:r>
        </a:p>
        <a:p>
          <a:pPr lvl="0" algn="ctr" defTabSz="711200">
            <a:lnSpc>
              <a:spcPct val="90000"/>
            </a:lnSpc>
            <a:spcBef>
              <a:spcPct val="0"/>
            </a:spcBef>
            <a:spcAft>
              <a:spcPts val="0"/>
            </a:spcAft>
          </a:pPr>
          <a:r>
            <a:rPr lang="it-IT" sz="1400" kern="1200" dirty="0" smtClean="0">
              <a:solidFill>
                <a:schemeClr val="tx1"/>
              </a:solidFill>
              <a:latin typeface="Comic Sans MS" pitchFamily="66" charset="0"/>
            </a:rPr>
            <a:t>(Es. padronanza delle regole ortografiche e grammaticali)</a:t>
          </a:r>
        </a:p>
        <a:p>
          <a:pPr lvl="0" algn="ctr" defTabSz="711200">
            <a:lnSpc>
              <a:spcPct val="90000"/>
            </a:lnSpc>
            <a:spcBef>
              <a:spcPct val="0"/>
            </a:spcBef>
            <a:spcAft>
              <a:spcPct val="35000"/>
            </a:spcAft>
          </a:pPr>
          <a:endParaRPr lang="it-IT" sz="1000" kern="1200" dirty="0">
            <a:latin typeface="Comic Sans MS" pitchFamily="66" charset="0"/>
          </a:endParaRPr>
        </a:p>
      </dsp:txBody>
      <dsp:txXfrm rot="-20700000">
        <a:off x="5385001" y="910870"/>
        <a:ext cx="1918837" cy="1889477"/>
      </dsp:txXfrm>
    </dsp:sp>
    <dsp:sp modelId="{1BE26DC9-61D9-449A-BE99-159D03FCA9A6}">
      <dsp:nvSpPr>
        <dsp:cNvPr id="0" name=""/>
        <dsp:cNvSpPr/>
      </dsp:nvSpPr>
      <dsp:spPr>
        <a:xfrm>
          <a:off x="5266701" y="2563243"/>
          <a:ext cx="4978942" cy="4978942"/>
        </a:xfrm>
        <a:prstGeom prst="circularArrow">
          <a:avLst>
            <a:gd name="adj1" fmla="val 4687"/>
            <a:gd name="adj2" fmla="val 299029"/>
            <a:gd name="adj3" fmla="val 2558780"/>
            <a:gd name="adj4" fmla="val 15772352"/>
            <a:gd name="adj5" fmla="val 5469"/>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8FA1E28-FFA8-41B9-B3B0-6602B28DE0CB}">
      <dsp:nvSpPr>
        <dsp:cNvPr id="0" name=""/>
        <dsp:cNvSpPr/>
      </dsp:nvSpPr>
      <dsp:spPr>
        <a:xfrm>
          <a:off x="2187214" y="2419211"/>
          <a:ext cx="3617513" cy="3617513"/>
        </a:xfrm>
        <a:prstGeom prst="leftCircularArrow">
          <a:avLst>
            <a:gd name="adj1" fmla="val 6452"/>
            <a:gd name="adj2" fmla="val 429999"/>
            <a:gd name="adj3" fmla="val 10489124"/>
            <a:gd name="adj4" fmla="val 14837806"/>
            <a:gd name="adj5" fmla="val 7527"/>
          </a:avLst>
        </a:prstGeom>
        <a:solidFill>
          <a:schemeClr val="accent4">
            <a:hueOff val="557484"/>
            <a:satOff val="11831"/>
            <a:lumOff val="39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BDFAE1C-B7CC-428D-9762-9E1707E2FA2F}">
      <dsp:nvSpPr>
        <dsp:cNvPr id="0" name=""/>
        <dsp:cNvSpPr/>
      </dsp:nvSpPr>
      <dsp:spPr>
        <a:xfrm>
          <a:off x="4131453" y="-245088"/>
          <a:ext cx="3900407" cy="3900407"/>
        </a:xfrm>
        <a:prstGeom prst="circularArrow">
          <a:avLst>
            <a:gd name="adj1" fmla="val 5984"/>
            <a:gd name="adj2" fmla="val 394124"/>
            <a:gd name="adj3" fmla="val 13313824"/>
            <a:gd name="adj4" fmla="val 10508221"/>
            <a:gd name="adj5" fmla="val 6981"/>
          </a:avLst>
        </a:prstGeom>
        <a:solidFill>
          <a:schemeClr val="accent4">
            <a:hueOff val="1114968"/>
            <a:satOff val="23662"/>
            <a:lumOff val="785"/>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FA0CB9-BA04-4547-96F2-36FFBC093843}" type="datetimeFigureOut">
              <a:rPr lang="it-IT" smtClean="0"/>
              <a:pPr/>
              <a:t>14/10/2014</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46E04D-716C-4931-BAEA-D5402793B477}" type="slidenum">
              <a:rPr lang="it-IT" smtClean="0"/>
              <a:pPr/>
              <a:t>‹N›</a:t>
            </a:fld>
            <a:endParaRPr lang="it-IT"/>
          </a:p>
        </p:txBody>
      </p:sp>
    </p:spTree>
    <p:extLst>
      <p:ext uri="{BB962C8B-B14F-4D97-AF65-F5344CB8AC3E}">
        <p14:creationId xmlns:p14="http://schemas.microsoft.com/office/powerpoint/2010/main" val="24280310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B646E04D-716C-4931-BAEA-D5402793B477}" type="slidenum">
              <a:rPr lang="it-IT" smtClean="0"/>
              <a:pPr/>
              <a:t>3</a:t>
            </a:fld>
            <a:endParaRPr lang="it-IT"/>
          </a:p>
        </p:txBody>
      </p:sp>
    </p:spTree>
    <p:extLst>
      <p:ext uri="{BB962C8B-B14F-4D97-AF65-F5344CB8AC3E}">
        <p14:creationId xmlns:p14="http://schemas.microsoft.com/office/powerpoint/2010/main" val="2062744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B646E04D-716C-4931-BAEA-D5402793B477}" type="slidenum">
              <a:rPr lang="it-IT" smtClean="0"/>
              <a:pPr/>
              <a:t>4</a:t>
            </a:fld>
            <a:endParaRPr lang="it-IT"/>
          </a:p>
        </p:txBody>
      </p:sp>
    </p:spTree>
    <p:extLst>
      <p:ext uri="{BB962C8B-B14F-4D97-AF65-F5344CB8AC3E}">
        <p14:creationId xmlns:p14="http://schemas.microsoft.com/office/powerpoint/2010/main" val="2603394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baseline="0" dirty="0" smtClean="0"/>
          </a:p>
        </p:txBody>
      </p:sp>
      <p:sp>
        <p:nvSpPr>
          <p:cNvPr id="4" name="Segnaposto numero diapositiva 3"/>
          <p:cNvSpPr>
            <a:spLocks noGrp="1"/>
          </p:cNvSpPr>
          <p:nvPr>
            <p:ph type="sldNum" sz="quarter" idx="10"/>
          </p:nvPr>
        </p:nvSpPr>
        <p:spPr/>
        <p:txBody>
          <a:bodyPr/>
          <a:lstStyle/>
          <a:p>
            <a:fld id="{B646E04D-716C-4931-BAEA-D5402793B477}" type="slidenum">
              <a:rPr lang="it-IT" smtClean="0"/>
              <a:pPr/>
              <a:t>6</a:t>
            </a:fld>
            <a:endParaRPr lang="it-IT"/>
          </a:p>
        </p:txBody>
      </p:sp>
    </p:spTree>
    <p:extLst>
      <p:ext uri="{BB962C8B-B14F-4D97-AF65-F5344CB8AC3E}">
        <p14:creationId xmlns:p14="http://schemas.microsoft.com/office/powerpoint/2010/main" val="32872989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5" name="Footer Placeholder 4"/>
          <p:cNvSpPr>
            <a:spLocks noGrp="1"/>
          </p:cNvSpPr>
          <p:nvPr>
            <p:ph type="ftr" sz="quarter" idx="11"/>
          </p:nvPr>
        </p:nvSpPr>
        <p:spPr/>
        <p:txBody>
          <a:bodyPr/>
          <a:lstStyle/>
          <a:p>
            <a:endParaRPr lang="it-IT"/>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238912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5" name="Footer Placeholder 4"/>
          <p:cNvSpPr>
            <a:spLocks noGrp="1"/>
          </p:cNvSpPr>
          <p:nvPr>
            <p:ph type="ftr" sz="quarter" idx="11"/>
          </p:nvPr>
        </p:nvSpPr>
        <p:spPr/>
        <p:txBody>
          <a:bodyPr/>
          <a:lstStyle/>
          <a:p>
            <a:endParaRPr lang="it-IT"/>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3990055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it-IT" smtClean="0"/>
              <a:t>Fare clic per modificare lo stile del titolo</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5" name="Footer Placeholder 4"/>
          <p:cNvSpPr>
            <a:spLocks noGrp="1"/>
          </p:cNvSpPr>
          <p:nvPr>
            <p:ph type="ftr" sz="quarter" idx="11"/>
          </p:nvPr>
        </p:nvSpPr>
        <p:spPr/>
        <p:txBody>
          <a:bodyPr/>
          <a:lstStyle/>
          <a:p>
            <a:endParaRPr lang="it-IT"/>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21289A75-0D89-4649-A31C-812049009B4D}" type="slidenum">
              <a:rPr lang="it-IT" smtClean="0"/>
              <a:pPr/>
              <a:t>‹N›</a:t>
            </a:fld>
            <a:endParaRPr lang="it-IT"/>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67213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it-IT" smtClean="0"/>
              <a:t>Fare clic per modificare lo stile del titolo</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it-IT" smtClean="0"/>
              <a:t>Fare clic per modificare stili del testo dello schema</a:t>
            </a:r>
          </a:p>
        </p:txBody>
      </p:sp>
      <p:sp>
        <p:nvSpPr>
          <p:cNvPr id="5" name="Date Placeholder 4"/>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6" name="Footer Placeholder 5"/>
          <p:cNvSpPr>
            <a:spLocks noGrp="1"/>
          </p:cNvSpPr>
          <p:nvPr>
            <p:ph type="ftr" sz="quarter" idx="11"/>
          </p:nvPr>
        </p:nvSpPr>
        <p:spPr/>
        <p:txBody>
          <a:bodyPr/>
          <a:lstStyle/>
          <a:p>
            <a:endParaRPr lang="it-IT"/>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4289348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citazione">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it-IT" smtClean="0"/>
              <a:t>Fare clic per modificare lo stile del titolo</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it-IT" smtClean="0"/>
              <a:t>Fare clic per modificare stili del testo dello schema</a:t>
            </a:r>
          </a:p>
        </p:txBody>
      </p:sp>
      <p:sp>
        <p:nvSpPr>
          <p:cNvPr id="5" name="Date Placeholder 4"/>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6" name="Footer Placeholder 5"/>
          <p:cNvSpPr>
            <a:spLocks noGrp="1"/>
          </p:cNvSpPr>
          <p:nvPr>
            <p:ph type="ftr" sz="quarter" idx="11"/>
          </p:nvPr>
        </p:nvSpPr>
        <p:spPr/>
        <p:txBody>
          <a:bodyPr/>
          <a:lstStyle/>
          <a:p>
            <a:endParaRPr lang="it-IT"/>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21289A75-0D89-4649-A31C-812049009B4D}" type="slidenum">
              <a:rPr lang="it-IT" smtClean="0"/>
              <a:pPr/>
              <a:t>‹N›</a:t>
            </a:fld>
            <a:endParaRPr lang="it-IT"/>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8434332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it-IT" smtClean="0"/>
              <a:t>Fare clic per modificare lo stile del titolo</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it-IT" smtClean="0"/>
              <a:t>Fare clic per modificare stili del testo dello schema</a:t>
            </a:r>
          </a:p>
        </p:txBody>
      </p:sp>
      <p:sp>
        <p:nvSpPr>
          <p:cNvPr id="5" name="Date Placeholder 4"/>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6" name="Footer Placeholder 5"/>
          <p:cNvSpPr>
            <a:spLocks noGrp="1"/>
          </p:cNvSpPr>
          <p:nvPr>
            <p:ph type="ftr" sz="quarter" idx="11"/>
          </p:nvPr>
        </p:nvSpPr>
        <p:spPr/>
        <p:txBody>
          <a:bodyPr/>
          <a:lstStyle/>
          <a:p>
            <a:endParaRPr lang="it-IT"/>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23292487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ncho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5" name="Footer Placeholder 4"/>
          <p:cNvSpPr>
            <a:spLocks noGrp="1"/>
          </p:cNvSpPr>
          <p:nvPr>
            <p:ph type="ftr" sz="quarter" idx="11"/>
          </p:nvPr>
        </p:nvSpPr>
        <p:spPr/>
        <p:txBody>
          <a:bodyPr/>
          <a:lstStyle/>
          <a:p>
            <a:endParaRPr lang="it-IT"/>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1845251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5" name="Footer Placeholder 4"/>
          <p:cNvSpPr>
            <a:spLocks noGrp="1"/>
          </p:cNvSpPr>
          <p:nvPr>
            <p:ph type="ftr" sz="quarter" idx="11"/>
          </p:nvPr>
        </p:nvSpPr>
        <p:spPr/>
        <p:txBody>
          <a:bodyPr/>
          <a:lstStyle/>
          <a:p>
            <a:endParaRPr lang="it-IT"/>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281755761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it-IT" smtClean="0"/>
              <a:t>Fare clic per modificare lo stile del titolo</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5" name="Footer Placeholder 4"/>
          <p:cNvSpPr>
            <a:spLocks noGrp="1"/>
          </p:cNvSpPr>
          <p:nvPr>
            <p:ph type="ftr" sz="quarter" idx="11"/>
          </p:nvPr>
        </p:nvSpPr>
        <p:spPr/>
        <p:txBody>
          <a:bodyPr/>
          <a:lstStyle/>
          <a:p>
            <a:endParaRPr lang="it-IT"/>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2784722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5" name="Footer Placeholder 4"/>
          <p:cNvSpPr>
            <a:spLocks noGrp="1"/>
          </p:cNvSpPr>
          <p:nvPr>
            <p:ph type="ftr" sz="quarter" idx="11"/>
          </p:nvPr>
        </p:nvSpPr>
        <p:spPr/>
        <p:txBody>
          <a:bodyPr/>
          <a:lstStyle/>
          <a:p>
            <a:endParaRPr lang="it-IT"/>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2026403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6" name="Footer Placeholder 5"/>
          <p:cNvSpPr>
            <a:spLocks noGrp="1"/>
          </p:cNvSpPr>
          <p:nvPr>
            <p:ph type="ftr" sz="quarter" idx="11"/>
          </p:nvPr>
        </p:nvSpPr>
        <p:spPr/>
        <p:txBody>
          <a:bodyPr/>
          <a:lstStyle/>
          <a:p>
            <a:endParaRPr lang="it-IT"/>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1388134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8" name="Footer Placeholder 7"/>
          <p:cNvSpPr>
            <a:spLocks noGrp="1"/>
          </p:cNvSpPr>
          <p:nvPr>
            <p:ph type="ftr" sz="quarter" idx="11"/>
          </p:nvPr>
        </p:nvSpPr>
        <p:spPr/>
        <p:txBody>
          <a:bodyPr/>
          <a:lstStyle/>
          <a:p>
            <a:endParaRPr lang="it-IT"/>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2436044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4" name="Footer Placeholder 3"/>
          <p:cNvSpPr>
            <a:spLocks noGrp="1"/>
          </p:cNvSpPr>
          <p:nvPr>
            <p:ph type="ftr" sz="quarter" idx="11"/>
          </p:nvPr>
        </p:nvSpPr>
        <p:spPr/>
        <p:txBody>
          <a:bodyPr/>
          <a:lstStyle/>
          <a:p>
            <a:endParaRPr lang="it-IT"/>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3097958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3" name="Footer Placeholder 2"/>
          <p:cNvSpPr>
            <a:spLocks noGrp="1"/>
          </p:cNvSpPr>
          <p:nvPr>
            <p:ph type="ftr" sz="quarter" idx="11"/>
          </p:nvPr>
        </p:nvSpPr>
        <p:spPr/>
        <p:txBody>
          <a:bodyPr/>
          <a:lstStyle/>
          <a:p>
            <a:endParaRPr lang="it-IT"/>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937831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it-IT" smtClean="0"/>
              <a:t>Fare clic per modificare lo stile del titolo</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6" name="Footer Placeholder 5"/>
          <p:cNvSpPr>
            <a:spLocks noGrp="1"/>
          </p:cNvSpPr>
          <p:nvPr>
            <p:ph type="ftr" sz="quarter" idx="11"/>
          </p:nvPr>
        </p:nvSpPr>
        <p:spPr/>
        <p:txBody>
          <a:bodyPr/>
          <a:lstStyle/>
          <a:p>
            <a:endParaRPr lang="it-IT"/>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2113132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63448901-1802-4123-A6EA-9426F2769242}" type="datetimeFigureOut">
              <a:rPr lang="it-IT" smtClean="0"/>
              <a:pPr/>
              <a:t>14/10/2014</a:t>
            </a:fld>
            <a:endParaRPr lang="it-IT"/>
          </a:p>
        </p:txBody>
      </p:sp>
      <p:sp>
        <p:nvSpPr>
          <p:cNvPr id="6" name="Footer Placeholder 5"/>
          <p:cNvSpPr>
            <a:spLocks noGrp="1"/>
          </p:cNvSpPr>
          <p:nvPr>
            <p:ph type="ftr" sz="quarter" idx="11"/>
          </p:nvPr>
        </p:nvSpPr>
        <p:spPr/>
        <p:txBody>
          <a:bodyPr/>
          <a:lstStyle/>
          <a:p>
            <a:endParaRPr lang="it-IT"/>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21289A75-0D89-4649-A31C-812049009B4D}" type="slidenum">
              <a:rPr lang="it-IT" smtClean="0"/>
              <a:pPr/>
              <a:t>‹N›</a:t>
            </a:fld>
            <a:endParaRPr lang="it-IT"/>
          </a:p>
        </p:txBody>
      </p:sp>
    </p:spTree>
    <p:extLst>
      <p:ext uri="{BB962C8B-B14F-4D97-AF65-F5344CB8AC3E}">
        <p14:creationId xmlns:p14="http://schemas.microsoft.com/office/powerpoint/2010/main" val="2957890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749"/>
            <a:ext cx="1952272" cy="6852504"/>
            <a:chOff x="6627813" y="196102"/>
            <a:chExt cx="1952625" cy="5677649"/>
          </a:xfrm>
        </p:grpSpPr>
        <p:sp>
          <p:nvSpPr>
            <p:cNvPr id="50" name="Freeform 27"/>
            <p:cNvSpPr/>
            <p:nvPr/>
          </p:nvSpPr>
          <p:spPr bwMode="auto">
            <a:xfrm>
              <a:off x="6627813" y="19610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63448901-1802-4123-A6EA-9426F2769242}" type="datetimeFigureOut">
              <a:rPr lang="it-IT" smtClean="0"/>
              <a:pPr/>
              <a:t>14/10/2014</a:t>
            </a:fld>
            <a:endParaRPr lang="it-IT"/>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it-IT"/>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21289A75-0D89-4649-A31C-812049009B4D}" type="slidenum">
              <a:rPr lang="it-IT" smtClean="0"/>
              <a:pPr/>
              <a:t>‹N›</a:t>
            </a:fld>
            <a:endParaRPr lang="it-IT"/>
          </a:p>
        </p:txBody>
      </p:sp>
    </p:spTree>
    <p:extLst>
      <p:ext uri="{BB962C8B-B14F-4D97-AF65-F5344CB8AC3E}">
        <p14:creationId xmlns:p14="http://schemas.microsoft.com/office/powerpoint/2010/main" val="2606937780"/>
      </p:ext>
    </p:extLst>
  </p:cSld>
  <p:clrMap bg1="lt1" tx1="dk1" bg2="lt2" tx2="dk2" accent1="accent1" accent2="accent2" accent3="accent3" accent4="accent4" accent5="accent5" accent6="accent6" hlink="hlink" folHlink="folHlink"/>
  <p:sldLayoutIdLst>
    <p:sldLayoutId id="2147484283" r:id="rId1"/>
    <p:sldLayoutId id="2147484284" r:id="rId2"/>
    <p:sldLayoutId id="2147484285" r:id="rId3"/>
    <p:sldLayoutId id="2147484286" r:id="rId4"/>
    <p:sldLayoutId id="2147484287" r:id="rId5"/>
    <p:sldLayoutId id="2147484288" r:id="rId6"/>
    <p:sldLayoutId id="2147484289" r:id="rId7"/>
    <p:sldLayoutId id="2147484290" r:id="rId8"/>
    <p:sldLayoutId id="2147484291" r:id="rId9"/>
    <p:sldLayoutId id="2147484292" r:id="rId10"/>
    <p:sldLayoutId id="2147484293" r:id="rId11"/>
    <p:sldLayoutId id="2147484294" r:id="rId12"/>
    <p:sldLayoutId id="2147484295" r:id="rId13"/>
    <p:sldLayoutId id="2147484296" r:id="rId14"/>
    <p:sldLayoutId id="2147484297" r:id="rId15"/>
    <p:sldLayoutId id="2147484298"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691680" y="1156915"/>
            <a:ext cx="5616624" cy="1303810"/>
          </a:xfrm>
        </p:spPr>
        <p:txBody>
          <a:bodyPr>
            <a:noAutofit/>
          </a:bodyPr>
          <a:lstStyle/>
          <a:p>
            <a:r>
              <a:rPr lang="it-IT" dirty="0" smtClean="0">
                <a:solidFill>
                  <a:schemeClr val="tx1"/>
                </a:solidFill>
                <a:latin typeface="Script MT Bold" pitchFamily="66" charset="0"/>
              </a:rPr>
              <a:t>Scrittura e </a:t>
            </a:r>
            <a:br>
              <a:rPr lang="it-IT" dirty="0" smtClean="0">
                <a:solidFill>
                  <a:schemeClr val="tx1"/>
                </a:solidFill>
                <a:latin typeface="Script MT Bold" pitchFamily="66" charset="0"/>
              </a:rPr>
            </a:br>
            <a:r>
              <a:rPr lang="it-IT" dirty="0" smtClean="0">
                <a:solidFill>
                  <a:schemeClr val="tx1"/>
                </a:solidFill>
                <a:latin typeface="Script MT Bold" pitchFamily="66" charset="0"/>
              </a:rPr>
              <a:t>disgrafia</a:t>
            </a:r>
            <a:endParaRPr lang="it-IT" dirty="0">
              <a:solidFill>
                <a:schemeClr val="tx1"/>
              </a:solidFill>
              <a:latin typeface="Script MT Bold" pitchFamily="66" charset="0"/>
            </a:endParaRPr>
          </a:p>
        </p:txBody>
      </p:sp>
      <p:sp>
        <p:nvSpPr>
          <p:cNvPr id="3" name="Sottotitolo 2"/>
          <p:cNvSpPr>
            <a:spLocks noGrp="1"/>
          </p:cNvSpPr>
          <p:nvPr>
            <p:ph type="subTitle" idx="1"/>
          </p:nvPr>
        </p:nvSpPr>
        <p:spPr>
          <a:xfrm>
            <a:off x="1691680" y="4077072"/>
            <a:ext cx="6172200" cy="2071678"/>
          </a:xfrm>
        </p:spPr>
        <p:txBody>
          <a:bodyPr>
            <a:normAutofit fontScale="92500" lnSpcReduction="10000"/>
          </a:bodyPr>
          <a:lstStyle/>
          <a:p>
            <a:pPr>
              <a:spcBef>
                <a:spcPts val="0"/>
              </a:spcBef>
              <a:spcAft>
                <a:spcPts val="600"/>
              </a:spcAft>
            </a:pPr>
            <a:endParaRPr lang="it-IT" sz="1700" dirty="0" smtClean="0">
              <a:solidFill>
                <a:schemeClr val="tx1"/>
              </a:solidFill>
              <a:latin typeface="Cambria" pitchFamily="18" charset="0"/>
            </a:endParaRPr>
          </a:p>
          <a:p>
            <a:pPr>
              <a:spcBef>
                <a:spcPts val="0"/>
              </a:spcBef>
              <a:spcAft>
                <a:spcPts val="600"/>
              </a:spcAft>
            </a:pPr>
            <a:r>
              <a:rPr lang="it-IT" sz="1700" dirty="0" smtClean="0">
                <a:solidFill>
                  <a:schemeClr val="tx1"/>
                </a:solidFill>
                <a:latin typeface="Comic Sans MS" pitchFamily="66" charset="0"/>
              </a:rPr>
              <a:t>Dott.ssa Monica Terribili</a:t>
            </a:r>
          </a:p>
          <a:p>
            <a:pPr>
              <a:spcBef>
                <a:spcPts val="0"/>
              </a:spcBef>
              <a:spcAft>
                <a:spcPts val="600"/>
              </a:spcAft>
            </a:pPr>
            <a:r>
              <a:rPr lang="it-IT" sz="1700" dirty="0" smtClean="0">
                <a:solidFill>
                  <a:schemeClr val="tx1"/>
                </a:solidFill>
                <a:latin typeface="Comic Sans MS" pitchFamily="66" charset="0"/>
              </a:rPr>
              <a:t>Dott.ssa Ilaria Neri</a:t>
            </a:r>
          </a:p>
          <a:p>
            <a:pPr>
              <a:spcBef>
                <a:spcPts val="0"/>
              </a:spcBef>
              <a:spcAft>
                <a:spcPts val="600"/>
              </a:spcAft>
            </a:pPr>
            <a:endParaRPr lang="it-IT" sz="1700" dirty="0" smtClean="0">
              <a:solidFill>
                <a:schemeClr val="tx1"/>
              </a:solidFill>
              <a:latin typeface="Comic Sans MS" pitchFamily="66" charset="0"/>
            </a:endParaRPr>
          </a:p>
          <a:p>
            <a:pPr>
              <a:spcBef>
                <a:spcPts val="0"/>
              </a:spcBef>
            </a:pPr>
            <a:endParaRPr lang="it-IT" sz="1700" dirty="0" smtClean="0">
              <a:solidFill>
                <a:schemeClr val="tx1"/>
              </a:solidFill>
              <a:latin typeface="Comic Sans MS" pitchFamily="66" charset="0"/>
            </a:endParaRPr>
          </a:p>
          <a:p>
            <a:pPr>
              <a:lnSpc>
                <a:spcPct val="110000"/>
              </a:lnSpc>
              <a:spcBef>
                <a:spcPts val="0"/>
              </a:spcBef>
            </a:pPr>
            <a:r>
              <a:rPr lang="it-IT" sz="1700" dirty="0" smtClean="0">
                <a:solidFill>
                  <a:schemeClr val="tx1"/>
                </a:solidFill>
                <a:latin typeface="Comic Sans MS" pitchFamily="66" charset="0"/>
              </a:rPr>
              <a:t>UOC Neuropsichiatria Infantile, Policlinico </a:t>
            </a:r>
            <a:r>
              <a:rPr lang="it-IT" sz="1700" dirty="0" err="1" smtClean="0">
                <a:solidFill>
                  <a:schemeClr val="tx1"/>
                </a:solidFill>
                <a:latin typeface="Comic Sans MS" pitchFamily="66" charset="0"/>
              </a:rPr>
              <a:t>Tor</a:t>
            </a:r>
            <a:r>
              <a:rPr lang="it-IT" sz="1700" dirty="0" smtClean="0">
                <a:solidFill>
                  <a:schemeClr val="tx1"/>
                </a:solidFill>
                <a:latin typeface="Comic Sans MS" pitchFamily="66" charset="0"/>
              </a:rPr>
              <a:t> Vergata </a:t>
            </a:r>
          </a:p>
          <a:p>
            <a:pPr>
              <a:lnSpc>
                <a:spcPct val="110000"/>
              </a:lnSpc>
              <a:spcBef>
                <a:spcPts val="0"/>
              </a:spcBef>
            </a:pPr>
            <a:r>
              <a:rPr lang="it-IT" sz="1700" dirty="0" smtClean="0">
                <a:solidFill>
                  <a:schemeClr val="tx1"/>
                </a:solidFill>
                <a:latin typeface="Comic Sans MS" pitchFamily="66" charset="0"/>
              </a:rPr>
              <a:t>Direttore Prof. Paolo Curatolo</a:t>
            </a:r>
          </a:p>
          <a:p>
            <a:endParaRPr lang="it-IT" sz="1600" dirty="0" smtClean="0"/>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8224" y="1144446"/>
            <a:ext cx="2249745" cy="3784253"/>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411760" y="836712"/>
            <a:ext cx="5760640" cy="3046988"/>
          </a:xfrm>
          <a:prstGeom prst="rect">
            <a:avLst/>
          </a:prstGeom>
        </p:spPr>
        <p:txBody>
          <a:bodyPr wrap="square">
            <a:spAutoFit/>
          </a:bodyPr>
          <a:lstStyle/>
          <a:p>
            <a:pPr lvl="0" algn="r"/>
            <a:r>
              <a:rPr lang="it-IT" sz="2400" dirty="0" smtClean="0">
                <a:latin typeface="Comic Sans MS" pitchFamily="66" charset="0"/>
              </a:rPr>
              <a:t>La </a:t>
            </a:r>
            <a:r>
              <a:rPr lang="x-none" sz="2400" smtClean="0">
                <a:latin typeface="Comic Sans MS" pitchFamily="66" charset="0"/>
              </a:rPr>
              <a:t>disgrafia </a:t>
            </a:r>
            <a:r>
              <a:rPr lang="x-none" sz="2400" b="1" smtClean="0">
                <a:latin typeface="Comic Sans MS" pitchFamily="66" charset="0"/>
              </a:rPr>
              <a:t>interferisce con il percorso di apprendimento </a:t>
            </a:r>
            <a:r>
              <a:rPr lang="x-none" sz="2400" smtClean="0">
                <a:latin typeface="Comic Sans MS" pitchFamily="66" charset="0"/>
              </a:rPr>
              <a:t>del bambino </a:t>
            </a:r>
            <a:r>
              <a:rPr lang="it-IT" sz="2400" dirty="0" smtClean="0">
                <a:latin typeface="Comic Sans MS" pitchFamily="66" charset="0"/>
              </a:rPr>
              <a:t>e</a:t>
            </a:r>
            <a:r>
              <a:rPr lang="x-none" sz="2400" smtClean="0">
                <a:latin typeface="Comic Sans MS" pitchFamily="66" charset="0"/>
              </a:rPr>
              <a:t> gli impedisce di stare al passo coi compagni, rendendo difficile l’interpretazione della scrittura agli altri </a:t>
            </a:r>
            <a:r>
              <a:rPr lang="it-IT" sz="2400" dirty="0" smtClean="0">
                <a:latin typeface="Comic Sans MS" pitchFamily="66" charset="0"/>
              </a:rPr>
              <a:t>e a </a:t>
            </a:r>
            <a:r>
              <a:rPr lang="x-none" sz="2400" smtClean="0">
                <a:latin typeface="Comic Sans MS" pitchFamily="66" charset="0"/>
              </a:rPr>
              <a:t>s</a:t>
            </a:r>
            <a:r>
              <a:rPr lang="it-IT" sz="2400" dirty="0" smtClean="0">
                <a:latin typeface="Comic Sans MS" pitchFamily="66" charset="0"/>
              </a:rPr>
              <a:t>e stesso.</a:t>
            </a:r>
          </a:p>
          <a:p>
            <a:pPr lvl="0" algn="r"/>
            <a:r>
              <a:rPr lang="it-IT" sz="2400" dirty="0" smtClean="0">
                <a:latin typeface="Comic Sans MS" pitchFamily="66" charset="0"/>
              </a:rPr>
              <a:t> </a:t>
            </a:r>
          </a:p>
          <a:p>
            <a:pPr lvl="0" algn="r"/>
            <a:r>
              <a:rPr lang="it-IT" sz="2400" b="1" dirty="0" smtClean="0">
                <a:latin typeface="Comic Sans MS" pitchFamily="66" charset="0"/>
              </a:rPr>
              <a:t>Ma non solo! </a:t>
            </a:r>
          </a:p>
        </p:txBody>
      </p: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760" y="4365104"/>
            <a:ext cx="3589388" cy="230746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752910" y="960403"/>
            <a:ext cx="3456384" cy="1477328"/>
          </a:xfrm>
          <a:prstGeom prst="rect">
            <a:avLst/>
          </a:prstGeom>
        </p:spPr>
        <p:txBody>
          <a:bodyPr wrap="square">
            <a:spAutoFit/>
          </a:bodyPr>
          <a:lstStyle/>
          <a:p>
            <a:pPr lvl="0" algn="just"/>
            <a:r>
              <a:rPr lang="it-IT" dirty="0" smtClean="0">
                <a:latin typeface="Comic Sans MS" pitchFamily="66" charset="0"/>
              </a:rPr>
              <a:t>MATEMATICA </a:t>
            </a:r>
          </a:p>
          <a:p>
            <a:pPr lvl="0" algn="just"/>
            <a:r>
              <a:rPr lang="it-IT" dirty="0" smtClean="0">
                <a:latin typeface="Comic Sans MS" pitchFamily="66" charset="0"/>
              </a:rPr>
              <a:t>(difficoltà a mettere in colonna ed eseguire quindi i calcoli)</a:t>
            </a:r>
            <a:endParaRPr lang="it-IT" b="1" dirty="0" smtClean="0">
              <a:latin typeface="Comic Sans MS" pitchFamily="66" charset="0"/>
            </a:endParaRPr>
          </a:p>
          <a:p>
            <a:pPr lvl="0" algn="just"/>
            <a:endParaRPr lang="it-IT" dirty="0" smtClean="0">
              <a:latin typeface="Comic Sans MS" pitchFamily="66" charset="0"/>
            </a:endParaRPr>
          </a:p>
        </p:txBody>
      </p:sp>
      <p:sp>
        <p:nvSpPr>
          <p:cNvPr id="3" name="CasellaDiTesto 2"/>
          <p:cNvSpPr txBox="1"/>
          <p:nvPr/>
        </p:nvSpPr>
        <p:spPr>
          <a:xfrm>
            <a:off x="6084168" y="960403"/>
            <a:ext cx="2520280" cy="1200329"/>
          </a:xfrm>
          <a:prstGeom prst="rect">
            <a:avLst/>
          </a:prstGeom>
          <a:noFill/>
        </p:spPr>
        <p:txBody>
          <a:bodyPr wrap="square" rtlCol="0">
            <a:spAutoFit/>
          </a:bodyPr>
          <a:lstStyle/>
          <a:p>
            <a:r>
              <a:rPr lang="it-IT" dirty="0" smtClean="0">
                <a:latin typeface="Comic Sans MS" pitchFamily="66" charset="0"/>
              </a:rPr>
              <a:t>GEOMETRIA </a:t>
            </a:r>
          </a:p>
          <a:p>
            <a:r>
              <a:rPr lang="it-IT" dirty="0" smtClean="0">
                <a:latin typeface="Comic Sans MS" pitchFamily="66" charset="0"/>
              </a:rPr>
              <a:t>(angoli </a:t>
            </a:r>
            <a:r>
              <a:rPr lang="it-IT" dirty="0" err="1" smtClean="0">
                <a:latin typeface="Comic Sans MS" pitchFamily="66" charset="0"/>
              </a:rPr>
              <a:t>stondati</a:t>
            </a:r>
            <a:r>
              <a:rPr lang="it-IT" dirty="0" smtClean="0">
                <a:latin typeface="Comic Sans MS" pitchFamily="66" charset="0"/>
              </a:rPr>
              <a:t> e tratti delle figure non chiusi)</a:t>
            </a:r>
            <a:endParaRPr lang="it-IT" dirty="0"/>
          </a:p>
        </p:txBody>
      </p:sp>
      <p:sp>
        <p:nvSpPr>
          <p:cNvPr id="4" name="CasellaDiTesto 3"/>
          <p:cNvSpPr txBox="1"/>
          <p:nvPr/>
        </p:nvSpPr>
        <p:spPr>
          <a:xfrm>
            <a:off x="4612323" y="4083556"/>
            <a:ext cx="694421" cy="369332"/>
          </a:xfrm>
          <a:prstGeom prst="rect">
            <a:avLst/>
          </a:prstGeom>
          <a:noFill/>
        </p:spPr>
        <p:txBody>
          <a:bodyPr wrap="none" rtlCol="0">
            <a:spAutoFit/>
          </a:bodyPr>
          <a:lstStyle/>
          <a:p>
            <a:r>
              <a:rPr lang="it-IT" dirty="0" err="1" smtClean="0">
                <a:latin typeface="Comic Sans MS" pitchFamily="66" charset="0"/>
              </a:rPr>
              <a:t>etc…</a:t>
            </a:r>
            <a:endParaRPr lang="it-IT" dirty="0"/>
          </a:p>
        </p:txBody>
      </p:sp>
      <p:sp>
        <p:nvSpPr>
          <p:cNvPr id="5" name="CasellaDiTesto 4"/>
          <p:cNvSpPr txBox="1"/>
          <p:nvPr/>
        </p:nvSpPr>
        <p:spPr>
          <a:xfrm>
            <a:off x="4612323" y="4954675"/>
            <a:ext cx="3879800" cy="1661993"/>
          </a:xfrm>
          <a:prstGeom prst="rect">
            <a:avLst/>
          </a:prstGeom>
          <a:noFill/>
        </p:spPr>
        <p:txBody>
          <a:bodyPr wrap="square" rtlCol="0">
            <a:spAutoFit/>
          </a:bodyPr>
          <a:lstStyle/>
          <a:p>
            <a:pPr lvl="0" algn="ctr"/>
            <a:r>
              <a:rPr lang="it-IT" b="1" dirty="0" smtClean="0">
                <a:latin typeface="Comic Sans MS" pitchFamily="66" charset="0"/>
              </a:rPr>
              <a:t>N</a:t>
            </a:r>
            <a:r>
              <a:rPr lang="x-none" b="1" dirty="0" smtClean="0">
                <a:latin typeface="Comic Sans MS" pitchFamily="66" charset="0"/>
              </a:rPr>
              <a:t>on è dovuto a situazioni temporanee</a:t>
            </a:r>
            <a:r>
              <a:rPr lang="it-IT" b="1" dirty="0" smtClean="0">
                <a:latin typeface="Comic Sans MS" pitchFamily="66" charset="0"/>
              </a:rPr>
              <a:t>, ma soprattutto </a:t>
            </a:r>
          </a:p>
          <a:p>
            <a:pPr lvl="0" algn="ctr"/>
            <a:r>
              <a:rPr lang="it-IT" sz="2400" b="1" dirty="0" smtClean="0">
                <a:latin typeface="Comic Sans MS" pitchFamily="66" charset="0"/>
              </a:rPr>
              <a:t>NON  È DOVUTO A PIGRIZIA!!!</a:t>
            </a:r>
            <a:endParaRPr lang="it-IT" sz="2400" dirty="0" smtClean="0">
              <a:latin typeface="Comic Sans MS" pitchFamily="66" charset="0"/>
            </a:endParaRPr>
          </a:p>
          <a:p>
            <a:endParaRPr lang="it-IT" dirty="0"/>
          </a:p>
        </p:txBody>
      </p:sp>
      <p:sp>
        <p:nvSpPr>
          <p:cNvPr id="6" name="CasellaDiTesto 5"/>
          <p:cNvSpPr txBox="1"/>
          <p:nvPr/>
        </p:nvSpPr>
        <p:spPr>
          <a:xfrm>
            <a:off x="1737674" y="258907"/>
            <a:ext cx="6341801" cy="369332"/>
          </a:xfrm>
          <a:prstGeom prst="rect">
            <a:avLst/>
          </a:prstGeom>
          <a:noFill/>
        </p:spPr>
        <p:txBody>
          <a:bodyPr wrap="none" rtlCol="0">
            <a:spAutoFit/>
          </a:bodyPr>
          <a:lstStyle/>
          <a:p>
            <a:r>
              <a:rPr lang="it-IT" dirty="0" smtClean="0">
                <a:latin typeface="Comic Sans MS" pitchFamily="66" charset="0"/>
              </a:rPr>
              <a:t>Interferisce anche con altre discipline scolastiche, come:</a:t>
            </a:r>
            <a:endParaRPr lang="it-IT" dirty="0"/>
          </a:p>
        </p:txBody>
      </p:sp>
      <p:pic>
        <p:nvPicPr>
          <p:cNvPr id="7" name="Immagine 6" descr="Foto 02-03-14 15 06 15.jpg"/>
          <p:cNvPicPr>
            <a:picLocks noChangeAspect="1"/>
          </p:cNvPicPr>
          <p:nvPr/>
        </p:nvPicPr>
        <p:blipFill>
          <a:blip r:embed="rId2" cstate="print"/>
          <a:srcRect l="1406" t="20349" r="14248" b="18101"/>
          <a:stretch>
            <a:fillRect/>
          </a:stretch>
        </p:blipFill>
        <p:spPr>
          <a:xfrm>
            <a:off x="1907704" y="2509436"/>
            <a:ext cx="1800200" cy="1758786"/>
          </a:xfrm>
          <a:prstGeom prst="rect">
            <a:avLst/>
          </a:prstGeom>
        </p:spPr>
      </p:pic>
      <p:pic>
        <p:nvPicPr>
          <p:cNvPr id="8" name="Immagine 7" descr="Foto 02-03-14 15 04 40.jpg"/>
          <p:cNvPicPr>
            <a:picLocks/>
          </p:cNvPicPr>
          <p:nvPr/>
        </p:nvPicPr>
        <p:blipFill>
          <a:blip r:embed="rId3" cstate="print">
            <a:lum bright="10000"/>
          </a:blip>
          <a:stretch>
            <a:fillRect/>
          </a:stretch>
        </p:blipFill>
        <p:spPr>
          <a:xfrm rot="16200000">
            <a:off x="5688127" y="2744924"/>
            <a:ext cx="1728194" cy="1224137"/>
          </a:xfrm>
          <a:prstGeom prst="rect">
            <a:avLst/>
          </a:prstGeom>
        </p:spPr>
      </p:pic>
      <p:pic>
        <p:nvPicPr>
          <p:cNvPr id="9" name="Immagine 8" descr="Foto 02-03-14 15 06 00.jpg"/>
          <p:cNvPicPr>
            <a:picLocks noChangeAspect="1"/>
          </p:cNvPicPr>
          <p:nvPr/>
        </p:nvPicPr>
        <p:blipFill>
          <a:blip r:embed="rId4" cstate="print">
            <a:lum bright="10000"/>
          </a:blip>
          <a:stretch>
            <a:fillRect/>
          </a:stretch>
        </p:blipFill>
        <p:spPr>
          <a:xfrm>
            <a:off x="7164288" y="2492896"/>
            <a:ext cx="936103" cy="1728192"/>
          </a:xfrm>
          <a:prstGeom prst="rect">
            <a:avLst/>
          </a:prstGeom>
        </p:spPr>
      </p:pic>
      <p:pic>
        <p:nvPicPr>
          <p:cNvPr id="10" name="Immagin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1720" y="4954675"/>
            <a:ext cx="1902323" cy="1664533"/>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Foto 02-03-14 11 32 06.jpg"/>
          <p:cNvPicPr>
            <a:picLocks noChangeAspect="1"/>
          </p:cNvPicPr>
          <p:nvPr/>
        </p:nvPicPr>
        <p:blipFill>
          <a:blip r:embed="rId2" cstate="print"/>
          <a:stretch>
            <a:fillRect/>
          </a:stretch>
        </p:blipFill>
        <p:spPr>
          <a:xfrm>
            <a:off x="4347879" y="3575790"/>
            <a:ext cx="1413014" cy="1970782"/>
          </a:xfrm>
          <a:prstGeom prst="rect">
            <a:avLst/>
          </a:prstGeom>
        </p:spPr>
      </p:pic>
      <p:pic>
        <p:nvPicPr>
          <p:cNvPr id="3" name="Immagine 2" descr="Foto 02-03-14 11 32 26.png"/>
          <p:cNvPicPr>
            <a:picLocks noChangeAspect="1"/>
          </p:cNvPicPr>
          <p:nvPr/>
        </p:nvPicPr>
        <p:blipFill>
          <a:blip r:embed="rId3" cstate="print"/>
          <a:stretch>
            <a:fillRect/>
          </a:stretch>
        </p:blipFill>
        <p:spPr>
          <a:xfrm>
            <a:off x="6020590" y="3163498"/>
            <a:ext cx="1216000" cy="1902607"/>
          </a:xfrm>
          <a:prstGeom prst="rect">
            <a:avLst/>
          </a:prstGeom>
        </p:spPr>
      </p:pic>
      <p:pic>
        <p:nvPicPr>
          <p:cNvPr id="4" name="Immagine 3" descr="Foto 02-03-14 11 33 29.jpg"/>
          <p:cNvPicPr>
            <a:picLocks noChangeAspect="1"/>
          </p:cNvPicPr>
          <p:nvPr/>
        </p:nvPicPr>
        <p:blipFill>
          <a:blip r:embed="rId4" cstate="print"/>
          <a:stretch>
            <a:fillRect/>
          </a:stretch>
        </p:blipFill>
        <p:spPr>
          <a:xfrm>
            <a:off x="4752020" y="1099134"/>
            <a:ext cx="1382555" cy="1728193"/>
          </a:xfrm>
          <a:prstGeom prst="rect">
            <a:avLst/>
          </a:prstGeom>
        </p:spPr>
      </p:pic>
      <p:pic>
        <p:nvPicPr>
          <p:cNvPr id="5" name="Immagine 4" descr="Foto 02-03-14 11 34 08.jpg"/>
          <p:cNvPicPr>
            <a:picLocks noChangeAspect="1"/>
          </p:cNvPicPr>
          <p:nvPr/>
        </p:nvPicPr>
        <p:blipFill>
          <a:blip r:embed="rId5" cstate="print"/>
          <a:srcRect b="16662"/>
          <a:stretch>
            <a:fillRect/>
          </a:stretch>
        </p:blipFill>
        <p:spPr>
          <a:xfrm>
            <a:off x="2810931" y="908051"/>
            <a:ext cx="1524210" cy="1440829"/>
          </a:xfrm>
          <a:prstGeom prst="rect">
            <a:avLst/>
          </a:prstGeom>
        </p:spPr>
      </p:pic>
      <p:pic>
        <p:nvPicPr>
          <p:cNvPr id="6" name="Immagine 5" descr="Foto 02-03-14 11 34 17.jpg"/>
          <p:cNvPicPr>
            <a:picLocks noChangeAspect="1"/>
          </p:cNvPicPr>
          <p:nvPr/>
        </p:nvPicPr>
        <p:blipFill>
          <a:blip r:embed="rId6" cstate="print"/>
          <a:srcRect b="17647"/>
          <a:stretch>
            <a:fillRect/>
          </a:stretch>
        </p:blipFill>
        <p:spPr>
          <a:xfrm>
            <a:off x="6551454" y="1200190"/>
            <a:ext cx="1531219" cy="1584175"/>
          </a:xfrm>
          <a:prstGeom prst="rect">
            <a:avLst/>
          </a:prstGeom>
        </p:spPr>
      </p:pic>
      <p:pic>
        <p:nvPicPr>
          <p:cNvPr id="7" name="Immagine 6" descr="Foto 26-02-14 12 02 20.jpg"/>
          <p:cNvPicPr>
            <a:picLocks noChangeAspect="1"/>
          </p:cNvPicPr>
          <p:nvPr/>
        </p:nvPicPr>
        <p:blipFill>
          <a:blip r:embed="rId7" cstate="print"/>
          <a:stretch>
            <a:fillRect/>
          </a:stretch>
        </p:blipFill>
        <p:spPr>
          <a:xfrm>
            <a:off x="2555776" y="2782414"/>
            <a:ext cx="1574800" cy="1905000"/>
          </a:xfrm>
          <a:prstGeom prst="rect">
            <a:avLst/>
          </a:prstGeom>
        </p:spPr>
      </p:pic>
      <p:sp>
        <p:nvSpPr>
          <p:cNvPr id="8" name="CasellaDiTesto 7"/>
          <p:cNvSpPr txBox="1"/>
          <p:nvPr/>
        </p:nvSpPr>
        <p:spPr>
          <a:xfrm>
            <a:off x="467544" y="116632"/>
            <a:ext cx="8064896" cy="646331"/>
          </a:xfrm>
          <a:prstGeom prst="rect">
            <a:avLst/>
          </a:prstGeom>
          <a:noFill/>
        </p:spPr>
        <p:txBody>
          <a:bodyPr wrap="square" rtlCol="0">
            <a:spAutoFit/>
          </a:bodyPr>
          <a:lstStyle/>
          <a:p>
            <a:r>
              <a:rPr lang="it-IT" dirty="0" smtClean="0">
                <a:latin typeface="Comic Sans MS" pitchFamily="66" charset="0"/>
              </a:rPr>
              <a:t>Le difficoltà di apprendimento non sono sinonimo di ritardo mentale e, se individuate precocemente, non precludono il successo nella vita. </a:t>
            </a:r>
            <a:r>
              <a:rPr lang="it-IT" dirty="0" err="1" smtClean="0">
                <a:latin typeface="Comic Sans MS" pitchFamily="66" charset="0"/>
              </a:rPr>
              <a:t>Infatti…</a:t>
            </a:r>
            <a:endParaRPr lang="it-IT" dirty="0">
              <a:latin typeface="Comic Sans MS" pitchFamily="66" charset="0"/>
            </a:endParaRPr>
          </a:p>
        </p:txBody>
      </p:sp>
      <p:sp>
        <p:nvSpPr>
          <p:cNvPr id="9" name="CasellaDiTesto 8"/>
          <p:cNvSpPr txBox="1"/>
          <p:nvPr/>
        </p:nvSpPr>
        <p:spPr>
          <a:xfrm>
            <a:off x="971600" y="5733256"/>
            <a:ext cx="7560840" cy="584775"/>
          </a:xfrm>
          <a:prstGeom prst="rect">
            <a:avLst/>
          </a:prstGeom>
          <a:noFill/>
        </p:spPr>
        <p:txBody>
          <a:bodyPr wrap="square" rtlCol="0">
            <a:spAutoFit/>
          </a:bodyPr>
          <a:lstStyle/>
          <a:p>
            <a:pPr algn="ctr"/>
            <a:r>
              <a:rPr lang="it-IT" sz="3200" b="1" dirty="0" err="1" smtClean="0">
                <a:latin typeface="Comic Sans MS" pitchFamily="66" charset="0"/>
              </a:rPr>
              <a:t>LI</a:t>
            </a:r>
            <a:r>
              <a:rPr lang="it-IT" sz="3200" b="1" dirty="0" smtClean="0">
                <a:latin typeface="Comic Sans MS" pitchFamily="66" charset="0"/>
              </a:rPr>
              <a:t> RICONOSCETE???</a:t>
            </a:r>
            <a:endParaRPr lang="it-IT" sz="3200" b="1"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800" decel="100000"/>
                                        <p:tgtEl>
                                          <p:spTgt spid="9"/>
                                        </p:tgtEl>
                                      </p:cBhvr>
                                    </p:animEffect>
                                    <p:anim calcmode="lin" valueType="num">
                                      <p:cBhvr>
                                        <p:cTn id="8" dur="800" decel="100000" fill="hold"/>
                                        <p:tgtEl>
                                          <p:spTgt spid="9"/>
                                        </p:tgtEl>
                                        <p:attrNameLst>
                                          <p:attrName>style.rotation</p:attrName>
                                        </p:attrNameLst>
                                      </p:cBhvr>
                                      <p:tavLst>
                                        <p:tav tm="0">
                                          <p:val>
                                            <p:fltVal val="-90"/>
                                          </p:val>
                                        </p:tav>
                                        <p:tav tm="100000">
                                          <p:val>
                                            <p:fltVal val="0"/>
                                          </p:val>
                                        </p:tav>
                                      </p:tavLst>
                                    </p:anim>
                                    <p:anim calcmode="lin" valueType="num">
                                      <p:cBhvr>
                                        <p:cTn id="9" dur="800" decel="100000" fill="hold"/>
                                        <p:tgtEl>
                                          <p:spTgt spid="9"/>
                                        </p:tgtEl>
                                        <p:attrNameLst>
                                          <p:attrName>ppt_x</p:attrName>
                                        </p:attrNameLst>
                                      </p:cBhvr>
                                      <p:tavLst>
                                        <p:tav tm="0">
                                          <p:val>
                                            <p:strVal val="#ppt_x+0.4"/>
                                          </p:val>
                                        </p:tav>
                                        <p:tav tm="100000">
                                          <p:val>
                                            <p:strVal val="#ppt_x-0.05"/>
                                          </p:val>
                                        </p:tav>
                                      </p:tavLst>
                                    </p:anim>
                                    <p:anim calcmode="lin" valueType="num">
                                      <p:cBhvr>
                                        <p:cTn id="10" dur="800" decel="100000" fill="hold"/>
                                        <p:tgtEl>
                                          <p:spTgt spid="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195736" y="2436357"/>
            <a:ext cx="3137571" cy="2862322"/>
          </a:xfrm>
          <a:prstGeom prst="rect">
            <a:avLst/>
          </a:prstGeom>
          <a:noFill/>
        </p:spPr>
        <p:txBody>
          <a:bodyPr wrap="square" rtlCol="0">
            <a:spAutoFit/>
          </a:bodyPr>
          <a:lstStyle/>
          <a:p>
            <a:r>
              <a:rPr lang="it-IT" dirty="0" smtClean="0">
                <a:latin typeface="Comic Sans MS" pitchFamily="66" charset="0"/>
              </a:rPr>
              <a:t>POSIZIONE E PRENSIONE:</a:t>
            </a:r>
          </a:p>
          <a:p>
            <a:r>
              <a:rPr lang="it-IT" dirty="0" smtClean="0">
                <a:latin typeface="Comic Sans MS" pitchFamily="66" charset="0"/>
              </a:rPr>
              <a:t>scorrette.</a:t>
            </a:r>
          </a:p>
          <a:p>
            <a:r>
              <a:rPr lang="it-IT" dirty="0" smtClean="0">
                <a:latin typeface="Comic Sans MS" pitchFamily="66" charset="0"/>
              </a:rPr>
              <a:t>Il gomito non poggia sul tavolo e </a:t>
            </a:r>
          </a:p>
          <a:p>
            <a:r>
              <a:rPr lang="it-IT" dirty="0" smtClean="0">
                <a:latin typeface="Comic Sans MS" pitchFamily="66" charset="0"/>
              </a:rPr>
              <a:t>il busto è inclinato. La mano che non scrive, non svolge la funzione vicariante di fermare il foglio.</a:t>
            </a:r>
          </a:p>
          <a:p>
            <a:endParaRPr lang="it-IT" dirty="0">
              <a:latin typeface="Comic Sans MS" pitchFamily="66" charset="0"/>
            </a:endParaRPr>
          </a:p>
        </p:txBody>
      </p:sp>
      <p:pic>
        <p:nvPicPr>
          <p:cNvPr id="3" name="Immagine 2" descr="prensione-a-piu-dita1.jpg"/>
          <p:cNvPicPr>
            <a:picLocks noChangeAspect="1"/>
          </p:cNvPicPr>
          <p:nvPr/>
        </p:nvPicPr>
        <p:blipFill>
          <a:blip r:embed="rId2" cstate="print"/>
          <a:stretch>
            <a:fillRect/>
          </a:stretch>
        </p:blipFill>
        <p:spPr>
          <a:xfrm>
            <a:off x="5652120" y="2436357"/>
            <a:ext cx="3143272" cy="2357454"/>
          </a:xfrm>
          <a:prstGeom prst="rect">
            <a:avLst/>
          </a:prstGeom>
        </p:spPr>
      </p:pic>
      <p:sp>
        <p:nvSpPr>
          <p:cNvPr id="4" name="Titolo 4"/>
          <p:cNvSpPr txBox="1">
            <a:spLocks/>
          </p:cNvSpPr>
          <p:nvPr/>
        </p:nvSpPr>
        <p:spPr>
          <a:xfrm>
            <a:off x="1945200" y="624110"/>
            <a:ext cx="6589200" cy="1280890"/>
          </a:xfrm>
          <a:prstGeom prst="rect">
            <a:avLst/>
          </a:prstGeom>
        </p:spPr>
        <p:txBody>
          <a:bodyPr>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it-IT" smtClean="0">
                <a:solidFill>
                  <a:schemeClr val="tx1"/>
                </a:solidFill>
                <a:latin typeface="Comic Sans MS" pitchFamily="66" charset="0"/>
              </a:rPr>
              <a:t>Caratteristiche della disgrafia</a:t>
            </a:r>
            <a:br>
              <a:rPr lang="it-IT" smtClean="0">
                <a:solidFill>
                  <a:schemeClr val="tx1"/>
                </a:solidFill>
                <a:latin typeface="Comic Sans MS" pitchFamily="66" charset="0"/>
              </a:rPr>
            </a:br>
            <a:endParaRPr lang="it-IT" dirty="0">
              <a:solidFill>
                <a:schemeClr val="tx1"/>
              </a:solidFill>
              <a:latin typeface="Comic Sans MS" pitchFamily="66" charset="0"/>
            </a:endParaRPr>
          </a:p>
        </p:txBody>
      </p:sp>
    </p:spTree>
    <p:extLst>
      <p:ext uri="{BB962C8B-B14F-4D97-AF65-F5344CB8AC3E}">
        <p14:creationId xmlns:p14="http://schemas.microsoft.com/office/powerpoint/2010/main" val="22228784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1603195" y="760236"/>
            <a:ext cx="6254521" cy="369332"/>
          </a:xfrm>
          <a:prstGeom prst="rect">
            <a:avLst/>
          </a:prstGeom>
          <a:noFill/>
        </p:spPr>
        <p:txBody>
          <a:bodyPr wrap="square" rtlCol="0">
            <a:spAutoFit/>
          </a:bodyPr>
          <a:lstStyle/>
          <a:p>
            <a:r>
              <a:rPr lang="it-IT" dirty="0" smtClean="0">
                <a:latin typeface="Comic Sans MS" pitchFamily="66" charset="0"/>
              </a:rPr>
              <a:t>ORIENTAMENTO NELLO SPAZIO GRAFICO:</a:t>
            </a:r>
          </a:p>
        </p:txBody>
      </p:sp>
      <p:pic>
        <p:nvPicPr>
          <p:cNvPr id="8" name="Immagine 7" descr="disgrafia_paolo.jpg"/>
          <p:cNvPicPr>
            <a:picLocks noChangeAspect="1"/>
          </p:cNvPicPr>
          <p:nvPr/>
        </p:nvPicPr>
        <p:blipFill>
          <a:blip r:embed="rId2" cstate="print"/>
          <a:stretch>
            <a:fillRect/>
          </a:stretch>
        </p:blipFill>
        <p:spPr>
          <a:xfrm>
            <a:off x="3286115" y="2197443"/>
            <a:ext cx="5559518" cy="3600486"/>
          </a:xfrm>
          <a:prstGeom prst="rect">
            <a:avLst/>
          </a:prstGeom>
          <a:ln cmpd="sng">
            <a:solidFill>
              <a:schemeClr val="accent1"/>
            </a:solidFill>
          </a:ln>
        </p:spPr>
      </p:pic>
      <p:sp>
        <p:nvSpPr>
          <p:cNvPr id="11" name="Ovale 10"/>
          <p:cNvSpPr/>
          <p:nvPr/>
        </p:nvSpPr>
        <p:spPr>
          <a:xfrm>
            <a:off x="8326190" y="3896657"/>
            <a:ext cx="500066" cy="500066"/>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Comic Sans MS" pitchFamily="66" charset="0"/>
            </a:endParaRPr>
          </a:p>
        </p:txBody>
      </p:sp>
      <p:sp>
        <p:nvSpPr>
          <p:cNvPr id="12" name="Ovale 11"/>
          <p:cNvSpPr/>
          <p:nvPr/>
        </p:nvSpPr>
        <p:spPr>
          <a:xfrm>
            <a:off x="4730456" y="2933664"/>
            <a:ext cx="576064" cy="576064"/>
          </a:xfrm>
          <a:prstGeom prst="ellipse">
            <a:avLst/>
          </a:prstGeom>
          <a:noFill/>
          <a:ln w="444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Comic Sans MS" pitchFamily="66" charset="0"/>
            </a:endParaRPr>
          </a:p>
        </p:txBody>
      </p:sp>
      <p:sp>
        <p:nvSpPr>
          <p:cNvPr id="13" name="Ovale 12"/>
          <p:cNvSpPr/>
          <p:nvPr/>
        </p:nvSpPr>
        <p:spPr>
          <a:xfrm>
            <a:off x="4869491" y="4659564"/>
            <a:ext cx="928694" cy="700110"/>
          </a:xfrm>
          <a:prstGeom prst="ellipse">
            <a:avLst/>
          </a:prstGeom>
          <a:noFill/>
          <a:ln w="444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Comic Sans MS" pitchFamily="66" charset="0"/>
            </a:endParaRPr>
          </a:p>
        </p:txBody>
      </p:sp>
      <p:cxnSp>
        <p:nvCxnSpPr>
          <p:cNvPr id="15" name="Connettore 2 14"/>
          <p:cNvCxnSpPr/>
          <p:nvPr/>
        </p:nvCxnSpPr>
        <p:spPr>
          <a:xfrm flipH="1">
            <a:off x="5338366" y="1855856"/>
            <a:ext cx="1681907" cy="1141096"/>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9" name="Connettore 2 18"/>
          <p:cNvCxnSpPr/>
          <p:nvPr/>
        </p:nvCxnSpPr>
        <p:spPr>
          <a:xfrm flipV="1">
            <a:off x="7956376" y="4525900"/>
            <a:ext cx="507070" cy="168620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Connettore 2 22"/>
          <p:cNvCxnSpPr/>
          <p:nvPr/>
        </p:nvCxnSpPr>
        <p:spPr>
          <a:xfrm>
            <a:off x="2605221" y="4758386"/>
            <a:ext cx="2175261" cy="318709"/>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0" name="Rettangolo 9"/>
          <p:cNvSpPr/>
          <p:nvPr/>
        </p:nvSpPr>
        <p:spPr>
          <a:xfrm>
            <a:off x="5338366" y="6212108"/>
            <a:ext cx="3137397" cy="369332"/>
          </a:xfrm>
          <a:prstGeom prst="rect">
            <a:avLst/>
          </a:prstGeom>
          <a:noFill/>
        </p:spPr>
        <p:txBody>
          <a:bodyPr wrap="none">
            <a:spAutoFit/>
          </a:bodyPr>
          <a:lstStyle/>
          <a:p>
            <a:r>
              <a:rPr lang="it-IT" dirty="0" smtClean="0">
                <a:solidFill>
                  <a:srgbClr val="FF0000"/>
                </a:solidFill>
                <a:latin typeface="Comic Sans MS" pitchFamily="66" charset="0"/>
              </a:rPr>
              <a:t>scarso </a:t>
            </a:r>
            <a:r>
              <a:rPr lang="it-IT" dirty="0">
                <a:solidFill>
                  <a:srgbClr val="FF0000"/>
                </a:solidFill>
                <a:latin typeface="Comic Sans MS" pitchFamily="66" charset="0"/>
              </a:rPr>
              <a:t>rispetto dei </a:t>
            </a:r>
            <a:r>
              <a:rPr lang="it-IT" dirty="0" smtClean="0">
                <a:solidFill>
                  <a:srgbClr val="FF0000"/>
                </a:solidFill>
                <a:latin typeface="Comic Sans MS" pitchFamily="66" charset="0"/>
              </a:rPr>
              <a:t>margini </a:t>
            </a:r>
            <a:endParaRPr lang="it-IT" dirty="0">
              <a:solidFill>
                <a:srgbClr val="FF0000"/>
              </a:solidFill>
              <a:latin typeface="Comic Sans MS" pitchFamily="66" charset="0"/>
            </a:endParaRPr>
          </a:p>
        </p:txBody>
      </p:sp>
      <p:sp>
        <p:nvSpPr>
          <p:cNvPr id="17" name="Rettangolo 16"/>
          <p:cNvSpPr/>
          <p:nvPr/>
        </p:nvSpPr>
        <p:spPr>
          <a:xfrm>
            <a:off x="5703786" y="1209525"/>
            <a:ext cx="3440214" cy="646331"/>
          </a:xfrm>
          <a:prstGeom prst="rect">
            <a:avLst/>
          </a:prstGeom>
        </p:spPr>
        <p:txBody>
          <a:bodyPr wrap="square">
            <a:spAutoFit/>
          </a:bodyPr>
          <a:lstStyle/>
          <a:p>
            <a:r>
              <a:rPr lang="it-IT" dirty="0">
                <a:solidFill>
                  <a:srgbClr val="00B050"/>
                </a:solidFill>
                <a:latin typeface="Comic Sans MS" pitchFamily="66" charset="0"/>
              </a:rPr>
              <a:t>spazi irregolari tra i grafemi </a:t>
            </a:r>
          </a:p>
          <a:p>
            <a:r>
              <a:rPr lang="it-IT" dirty="0">
                <a:solidFill>
                  <a:srgbClr val="00B050"/>
                </a:solidFill>
                <a:latin typeface="Comic Sans MS" pitchFamily="66" charset="0"/>
              </a:rPr>
              <a:t>e tra le </a:t>
            </a:r>
            <a:r>
              <a:rPr lang="it-IT" dirty="0" smtClean="0">
                <a:solidFill>
                  <a:srgbClr val="00B050"/>
                </a:solidFill>
                <a:latin typeface="Comic Sans MS" pitchFamily="66" charset="0"/>
              </a:rPr>
              <a:t>parole</a:t>
            </a:r>
            <a:endParaRPr lang="it-IT" dirty="0">
              <a:solidFill>
                <a:srgbClr val="00B050"/>
              </a:solidFill>
              <a:latin typeface="Comic Sans MS" pitchFamily="66" charset="0"/>
            </a:endParaRPr>
          </a:p>
        </p:txBody>
      </p:sp>
      <p:sp>
        <p:nvSpPr>
          <p:cNvPr id="18" name="Rettangolo 17"/>
          <p:cNvSpPr/>
          <p:nvPr/>
        </p:nvSpPr>
        <p:spPr>
          <a:xfrm>
            <a:off x="1331640" y="4124977"/>
            <a:ext cx="1627369" cy="646331"/>
          </a:xfrm>
          <a:prstGeom prst="rect">
            <a:avLst/>
          </a:prstGeom>
        </p:spPr>
        <p:txBody>
          <a:bodyPr wrap="none">
            <a:spAutoFit/>
          </a:bodyPr>
          <a:lstStyle/>
          <a:p>
            <a:r>
              <a:rPr lang="it-IT" dirty="0">
                <a:solidFill>
                  <a:srgbClr val="00B0F0"/>
                </a:solidFill>
                <a:latin typeface="Comic Sans MS" pitchFamily="66" charset="0"/>
              </a:rPr>
              <a:t>linea del rigo </a:t>
            </a:r>
            <a:endParaRPr lang="it-IT" dirty="0" smtClean="0">
              <a:solidFill>
                <a:srgbClr val="00B0F0"/>
              </a:solidFill>
              <a:latin typeface="Comic Sans MS" pitchFamily="66" charset="0"/>
            </a:endParaRPr>
          </a:p>
          <a:p>
            <a:r>
              <a:rPr lang="it-IT" dirty="0" smtClean="0">
                <a:solidFill>
                  <a:srgbClr val="00B0F0"/>
                </a:solidFill>
                <a:latin typeface="Comic Sans MS" pitchFamily="66" charset="0"/>
              </a:rPr>
              <a:t>non </a:t>
            </a:r>
            <a:r>
              <a:rPr lang="it-IT" dirty="0">
                <a:solidFill>
                  <a:srgbClr val="00B0F0"/>
                </a:solidFill>
                <a:latin typeface="Comic Sans MS" pitchFamily="66" charset="0"/>
              </a:rPr>
              <a:t>seguita</a:t>
            </a:r>
          </a:p>
        </p:txBody>
      </p:sp>
      <p:cxnSp>
        <p:nvCxnSpPr>
          <p:cNvPr id="28" name="Connettore 1 27"/>
          <p:cNvCxnSpPr/>
          <p:nvPr/>
        </p:nvCxnSpPr>
        <p:spPr>
          <a:xfrm flipV="1">
            <a:off x="4970456" y="5033550"/>
            <a:ext cx="363382" cy="6747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Connettore 1 32"/>
          <p:cNvCxnSpPr/>
          <p:nvPr/>
        </p:nvCxnSpPr>
        <p:spPr>
          <a:xfrm>
            <a:off x="5399189" y="5033550"/>
            <a:ext cx="180923" cy="6747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Ovale 38"/>
          <p:cNvSpPr/>
          <p:nvPr/>
        </p:nvSpPr>
        <p:spPr>
          <a:xfrm>
            <a:off x="8378243" y="4783517"/>
            <a:ext cx="500066" cy="500066"/>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Comic Sans MS" pitchFamily="66" charset="0"/>
            </a:endParaRPr>
          </a:p>
        </p:txBody>
      </p:sp>
      <p:cxnSp>
        <p:nvCxnSpPr>
          <p:cNvPr id="40" name="Connettore 2 39"/>
          <p:cNvCxnSpPr/>
          <p:nvPr/>
        </p:nvCxnSpPr>
        <p:spPr>
          <a:xfrm flipV="1">
            <a:off x="7951848" y="5359674"/>
            <a:ext cx="523915" cy="85243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3" name="Ovale 42"/>
          <p:cNvSpPr/>
          <p:nvPr/>
        </p:nvSpPr>
        <p:spPr>
          <a:xfrm>
            <a:off x="5777842" y="2964162"/>
            <a:ext cx="576064" cy="576064"/>
          </a:xfrm>
          <a:prstGeom prst="ellipse">
            <a:avLst/>
          </a:prstGeom>
          <a:noFill/>
          <a:ln w="444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Comic Sans MS" pitchFamily="66" charset="0"/>
            </a:endParaRPr>
          </a:p>
        </p:txBody>
      </p:sp>
      <p:cxnSp>
        <p:nvCxnSpPr>
          <p:cNvPr id="44" name="Connettore 2 43"/>
          <p:cNvCxnSpPr/>
          <p:nvPr/>
        </p:nvCxnSpPr>
        <p:spPr>
          <a:xfrm flipH="1">
            <a:off x="6353906" y="1855856"/>
            <a:ext cx="666367" cy="1108306"/>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1547664" y="423321"/>
            <a:ext cx="3960440" cy="2862322"/>
          </a:xfrm>
          <a:prstGeom prst="rect">
            <a:avLst/>
          </a:prstGeom>
          <a:noFill/>
        </p:spPr>
        <p:txBody>
          <a:bodyPr wrap="square" rtlCol="0">
            <a:spAutoFit/>
          </a:bodyPr>
          <a:lstStyle/>
          <a:p>
            <a:r>
              <a:rPr lang="it-IT" dirty="0" smtClean="0">
                <a:latin typeface="Comic Sans MS" pitchFamily="66" charset="0"/>
              </a:rPr>
              <a:t>PRESSIONE SUL FOGLIO:</a:t>
            </a:r>
          </a:p>
          <a:p>
            <a:r>
              <a:rPr lang="it-IT" dirty="0" smtClean="0">
                <a:latin typeface="Comic Sans MS" pitchFamily="66" charset="0"/>
              </a:rPr>
              <a:t>troppo forte o troppo debole, </a:t>
            </a:r>
          </a:p>
          <a:p>
            <a:r>
              <a:rPr lang="it-IT" dirty="0" smtClean="0">
                <a:latin typeface="Comic Sans MS" pitchFamily="66" charset="0"/>
              </a:rPr>
              <a:t>spesso per la presenza di una</a:t>
            </a:r>
          </a:p>
          <a:p>
            <a:r>
              <a:rPr lang="it-IT" i="1" dirty="0" err="1" smtClean="0">
                <a:latin typeface="Comic Sans MS" pitchFamily="66" charset="0"/>
              </a:rPr>
              <a:t>paratonia</a:t>
            </a:r>
            <a:r>
              <a:rPr lang="it-IT" dirty="0" smtClean="0">
                <a:latin typeface="Comic Sans MS" pitchFamily="66" charset="0"/>
              </a:rPr>
              <a:t>, ovvero un’alterazione in</a:t>
            </a:r>
          </a:p>
          <a:p>
            <a:r>
              <a:rPr lang="it-IT" dirty="0" smtClean="0">
                <a:latin typeface="Comic Sans MS" pitchFamily="66" charset="0"/>
              </a:rPr>
              <a:t>eccesso o difetto del tono muscolare.</a:t>
            </a:r>
          </a:p>
          <a:p>
            <a:r>
              <a:rPr lang="it-IT" dirty="0" smtClean="0">
                <a:latin typeface="Comic Sans MS" pitchFamily="66" charset="0"/>
              </a:rPr>
              <a:t>Frequenti anche le </a:t>
            </a:r>
            <a:r>
              <a:rPr lang="it-IT" i="1" dirty="0" smtClean="0">
                <a:latin typeface="Comic Sans MS" pitchFamily="66" charset="0"/>
              </a:rPr>
              <a:t>sincinesie</a:t>
            </a:r>
            <a:r>
              <a:rPr lang="it-IT" dirty="0" smtClean="0">
                <a:latin typeface="Comic Sans MS" pitchFamily="66" charset="0"/>
              </a:rPr>
              <a:t>,</a:t>
            </a:r>
          </a:p>
          <a:p>
            <a:r>
              <a:rPr lang="it-IT" dirty="0" smtClean="0">
                <a:latin typeface="Comic Sans MS" pitchFamily="66" charset="0"/>
              </a:rPr>
              <a:t>ovvero atti motori in eccesso o non </a:t>
            </a:r>
          </a:p>
          <a:p>
            <a:r>
              <a:rPr lang="it-IT" dirty="0" smtClean="0">
                <a:latin typeface="Comic Sans MS" pitchFamily="66" charset="0"/>
              </a:rPr>
              <a:t>direttamente implicati nell’attività</a:t>
            </a:r>
          </a:p>
          <a:p>
            <a:r>
              <a:rPr lang="it-IT" dirty="0" smtClean="0">
                <a:latin typeface="Comic Sans MS" pitchFamily="66" charset="0"/>
              </a:rPr>
              <a:t>grafica.</a:t>
            </a:r>
            <a:endParaRPr lang="it-IT" dirty="0">
              <a:latin typeface="Comic Sans MS" pitchFamily="66" charset="0"/>
            </a:endParaRPr>
          </a:p>
        </p:txBody>
      </p:sp>
      <p:sp>
        <p:nvSpPr>
          <p:cNvPr id="5" name="CasellaDiTesto 4"/>
          <p:cNvSpPr txBox="1"/>
          <p:nvPr/>
        </p:nvSpPr>
        <p:spPr>
          <a:xfrm>
            <a:off x="6732240" y="2636912"/>
            <a:ext cx="2201367" cy="3693319"/>
          </a:xfrm>
          <a:prstGeom prst="rect">
            <a:avLst/>
          </a:prstGeom>
          <a:noFill/>
        </p:spPr>
        <p:txBody>
          <a:bodyPr wrap="square" rtlCol="0">
            <a:spAutoFit/>
          </a:bodyPr>
          <a:lstStyle/>
          <a:p>
            <a:r>
              <a:rPr lang="it-IT" dirty="0" smtClean="0">
                <a:latin typeface="Comic Sans MS" pitchFamily="66" charset="0"/>
              </a:rPr>
              <a:t>PRODUZIONI E</a:t>
            </a:r>
          </a:p>
          <a:p>
            <a:r>
              <a:rPr lang="it-IT" dirty="0" smtClean="0">
                <a:latin typeface="Comic Sans MS" pitchFamily="66" charset="0"/>
              </a:rPr>
              <a:t>RIPRODUZIONI GRAFICHE:</a:t>
            </a:r>
          </a:p>
          <a:p>
            <a:r>
              <a:rPr lang="it-IT" dirty="0" smtClean="0">
                <a:latin typeface="Comic Sans MS" pitchFamily="66" charset="0"/>
              </a:rPr>
              <a:t>difficoltà nella riproduzione di figure geometriche (tendenza a “stondare” gli angoli) e il livello di sviluppo del disegno è spesso inadeguato all’età.</a:t>
            </a:r>
            <a:endParaRPr lang="it-IT" dirty="0">
              <a:latin typeface="Comic Sans MS" pitchFamily="66" charset="0"/>
            </a:endParaRPr>
          </a:p>
        </p:txBody>
      </p:sp>
      <p:pic>
        <p:nvPicPr>
          <p:cNvPr id="6" name="Immagine 5" descr="bimba_che_scrive.jpg"/>
          <p:cNvPicPr>
            <a:picLocks noChangeAspect="1"/>
          </p:cNvPicPr>
          <p:nvPr/>
        </p:nvPicPr>
        <p:blipFill>
          <a:blip r:embed="rId2" cstate="print"/>
          <a:stretch>
            <a:fillRect/>
          </a:stretch>
        </p:blipFill>
        <p:spPr>
          <a:xfrm>
            <a:off x="2915816" y="3279990"/>
            <a:ext cx="3675613" cy="267459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1547664" y="1551994"/>
            <a:ext cx="5616624" cy="1477328"/>
          </a:xfrm>
          <a:prstGeom prst="rect">
            <a:avLst/>
          </a:prstGeom>
          <a:noFill/>
        </p:spPr>
        <p:txBody>
          <a:bodyPr wrap="square" rtlCol="0">
            <a:spAutoFit/>
          </a:bodyPr>
          <a:lstStyle/>
          <a:p>
            <a:r>
              <a:rPr lang="it-IT" dirty="0" smtClean="0">
                <a:latin typeface="Comic Sans MS" pitchFamily="66" charset="0"/>
              </a:rPr>
              <a:t>DIREZIONE DEL GESTO GRAFICO:</a:t>
            </a:r>
          </a:p>
          <a:p>
            <a:r>
              <a:rPr lang="it-IT" dirty="0" smtClean="0">
                <a:latin typeface="Comic Sans MS" pitchFamily="66" charset="0"/>
              </a:rPr>
              <a:t>frequenti inversioni presenti nell’esecuzione dei singoli grafemi e nella scrittura, che procede da destra a sinistra</a:t>
            </a:r>
          </a:p>
          <a:p>
            <a:endParaRPr lang="it-IT" dirty="0">
              <a:latin typeface="Comic Sans MS" pitchFamily="66" charset="0"/>
            </a:endParaRPr>
          </a:p>
        </p:txBody>
      </p:sp>
      <p:pic>
        <p:nvPicPr>
          <p:cNvPr id="7" name="Immagine 6" descr="inv.jpg"/>
          <p:cNvPicPr>
            <a:picLocks noChangeAspect="1"/>
          </p:cNvPicPr>
          <p:nvPr/>
        </p:nvPicPr>
        <p:blipFill>
          <a:blip r:embed="rId2" cstate="print"/>
          <a:stretch>
            <a:fillRect/>
          </a:stretch>
        </p:blipFill>
        <p:spPr>
          <a:xfrm>
            <a:off x="4545805" y="3809525"/>
            <a:ext cx="3786214" cy="2630490"/>
          </a:xfrm>
          <a:prstGeom prst="rect">
            <a:avLst/>
          </a:prstGeom>
        </p:spPr>
      </p:pic>
      <p:sp>
        <p:nvSpPr>
          <p:cNvPr id="8" name="Ovale 7"/>
          <p:cNvSpPr/>
          <p:nvPr/>
        </p:nvSpPr>
        <p:spPr>
          <a:xfrm>
            <a:off x="6350552" y="3809525"/>
            <a:ext cx="428628" cy="357190"/>
          </a:xfrm>
          <a:prstGeom prst="ellips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Comic Sans MS" pitchFamily="66" charset="0"/>
            </a:endParaRPr>
          </a:p>
        </p:txBody>
      </p:sp>
      <p:cxnSp>
        <p:nvCxnSpPr>
          <p:cNvPr id="10" name="Connettore 2 9"/>
          <p:cNvCxnSpPr/>
          <p:nvPr/>
        </p:nvCxnSpPr>
        <p:spPr>
          <a:xfrm>
            <a:off x="3851920" y="2965914"/>
            <a:ext cx="2304256" cy="1687222"/>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11" name="Ovale 10"/>
          <p:cNvSpPr/>
          <p:nvPr/>
        </p:nvSpPr>
        <p:spPr>
          <a:xfrm>
            <a:off x="6268629" y="4686909"/>
            <a:ext cx="428628" cy="357190"/>
          </a:xfrm>
          <a:prstGeom prst="ellips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Comic Sans MS" pitchFamily="66" charset="0"/>
            </a:endParaRPr>
          </a:p>
        </p:txBody>
      </p:sp>
      <p:cxnSp>
        <p:nvCxnSpPr>
          <p:cNvPr id="12" name="Connettore 2 11"/>
          <p:cNvCxnSpPr/>
          <p:nvPr/>
        </p:nvCxnSpPr>
        <p:spPr>
          <a:xfrm>
            <a:off x="3851920" y="2965914"/>
            <a:ext cx="2416709" cy="812040"/>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contenuto 5" descr="copia lavagna.jpg"/>
          <p:cNvPicPr>
            <a:picLocks noGrp="1" noChangeAspect="1"/>
          </p:cNvPicPr>
          <p:nvPr>
            <p:ph idx="1"/>
          </p:nvPr>
        </p:nvPicPr>
        <p:blipFill>
          <a:blip r:embed="rId2" cstate="print"/>
          <a:stretch>
            <a:fillRect/>
          </a:stretch>
        </p:blipFill>
        <p:spPr>
          <a:xfrm>
            <a:off x="4139952" y="3356992"/>
            <a:ext cx="4876800" cy="3395472"/>
          </a:xfrm>
          <a:prstGeom prst="rect">
            <a:avLst/>
          </a:prstGeom>
        </p:spPr>
      </p:pic>
      <p:sp>
        <p:nvSpPr>
          <p:cNvPr id="9" name="CasellaDiTesto 8"/>
          <p:cNvSpPr txBox="1"/>
          <p:nvPr/>
        </p:nvSpPr>
        <p:spPr>
          <a:xfrm>
            <a:off x="1691680" y="764704"/>
            <a:ext cx="7056784" cy="2308324"/>
          </a:xfrm>
          <a:prstGeom prst="rect">
            <a:avLst/>
          </a:prstGeom>
          <a:noFill/>
        </p:spPr>
        <p:txBody>
          <a:bodyPr wrap="square" rtlCol="0">
            <a:spAutoFit/>
          </a:bodyPr>
          <a:lstStyle/>
          <a:p>
            <a:r>
              <a:rPr lang="it-IT" dirty="0" smtClean="0">
                <a:latin typeface="Comic Sans MS" pitchFamily="66" charset="0"/>
              </a:rPr>
              <a:t>ESECUZIONE DI COPIE: scorretta.</a:t>
            </a:r>
          </a:p>
          <a:p>
            <a:r>
              <a:rPr lang="it-IT" dirty="0" smtClean="0">
                <a:latin typeface="Comic Sans MS" pitchFamily="66" charset="0"/>
              </a:rPr>
              <a:t>Errori dovuti a scarsa </a:t>
            </a:r>
            <a:r>
              <a:rPr lang="it-IT" i="1" dirty="0" smtClean="0">
                <a:latin typeface="Comic Sans MS" pitchFamily="66" charset="0"/>
              </a:rPr>
              <a:t>coordinazione oculo-manuale</a:t>
            </a:r>
            <a:r>
              <a:rPr lang="it-IT" dirty="0" smtClean="0">
                <a:latin typeface="Comic Sans MS" pitchFamily="66" charset="0"/>
              </a:rPr>
              <a:t> (difficoltà a seguire con lo sguardo il proprio gesto grafico).</a:t>
            </a:r>
          </a:p>
          <a:p>
            <a:r>
              <a:rPr lang="it-IT" dirty="0" smtClean="0">
                <a:latin typeface="Comic Sans MS" pitchFamily="66" charset="0"/>
              </a:rPr>
              <a:t>Più difficile ancora è la copia dalla lavagna, in quanto sono implicati più compiti contemporaneamente:</a:t>
            </a:r>
          </a:p>
          <a:p>
            <a:pPr marL="342900" indent="-342900">
              <a:buFont typeface="+mj-lt"/>
              <a:buAutoNum type="arabicPeriod"/>
            </a:pPr>
            <a:r>
              <a:rPr lang="it-IT" dirty="0" smtClean="0">
                <a:latin typeface="Comic Sans MS" pitchFamily="66" charset="0"/>
              </a:rPr>
              <a:t>distinzione parola/sfondo;</a:t>
            </a:r>
          </a:p>
          <a:p>
            <a:pPr marL="342900" indent="-342900">
              <a:buFont typeface="+mj-lt"/>
              <a:buAutoNum type="arabicPeriod"/>
            </a:pPr>
            <a:r>
              <a:rPr lang="it-IT" dirty="0" smtClean="0">
                <a:latin typeface="Comic Sans MS" pitchFamily="66" charset="0"/>
              </a:rPr>
              <a:t>spostamento dello sguardo dalla lavagna;</a:t>
            </a:r>
          </a:p>
          <a:p>
            <a:pPr marL="342900" indent="-342900">
              <a:buFont typeface="+mj-lt"/>
              <a:buAutoNum type="arabicPeriod"/>
            </a:pPr>
            <a:r>
              <a:rPr lang="it-IT" dirty="0" smtClean="0">
                <a:latin typeface="Comic Sans MS" pitchFamily="66" charset="0"/>
              </a:rPr>
              <a:t>riproduzione dei grafemi.</a:t>
            </a:r>
            <a:endParaRPr lang="it-IT" dirty="0">
              <a:latin typeface="Comic Sans MS" pitchFamily="66" charset="0"/>
            </a:endParaRPr>
          </a:p>
        </p:txBody>
      </p:sp>
    </p:spTree>
    <p:extLst>
      <p:ext uri="{BB962C8B-B14F-4D97-AF65-F5344CB8AC3E}">
        <p14:creationId xmlns:p14="http://schemas.microsoft.com/office/powerpoint/2010/main" val="13356525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741189" y="641889"/>
            <a:ext cx="3555782" cy="923330"/>
          </a:xfrm>
          <a:prstGeom prst="rect">
            <a:avLst/>
          </a:prstGeom>
          <a:noFill/>
        </p:spPr>
        <p:txBody>
          <a:bodyPr wrap="none" rtlCol="0">
            <a:spAutoFit/>
          </a:bodyPr>
          <a:lstStyle/>
          <a:p>
            <a:r>
              <a:rPr lang="it-IT" dirty="0" smtClean="0">
                <a:latin typeface="Comic Sans MS" pitchFamily="66" charset="0"/>
              </a:rPr>
              <a:t>DIMENSIONI DEI GRAFEMI:</a:t>
            </a:r>
          </a:p>
          <a:p>
            <a:r>
              <a:rPr lang="it-IT" dirty="0" smtClean="0">
                <a:latin typeface="Comic Sans MS" pitchFamily="66" charset="0"/>
              </a:rPr>
              <a:t>le dimensioni delle lettere non </a:t>
            </a:r>
          </a:p>
          <a:p>
            <a:r>
              <a:rPr lang="it-IT" dirty="0" smtClean="0">
                <a:latin typeface="Comic Sans MS" pitchFamily="66" charset="0"/>
              </a:rPr>
              <a:t>sono rispettate.</a:t>
            </a:r>
            <a:endParaRPr lang="it-IT" dirty="0">
              <a:latin typeface="Comic Sans MS" pitchFamily="66" charset="0"/>
            </a:endParaRPr>
          </a:p>
        </p:txBody>
      </p:sp>
      <p:sp>
        <p:nvSpPr>
          <p:cNvPr id="3" name="CasellaDiTesto 2"/>
          <p:cNvSpPr txBox="1"/>
          <p:nvPr/>
        </p:nvSpPr>
        <p:spPr>
          <a:xfrm>
            <a:off x="3707904" y="4725144"/>
            <a:ext cx="4915410" cy="1754326"/>
          </a:xfrm>
          <a:prstGeom prst="rect">
            <a:avLst/>
          </a:prstGeom>
          <a:noFill/>
        </p:spPr>
        <p:txBody>
          <a:bodyPr wrap="square" rtlCol="0">
            <a:spAutoFit/>
          </a:bodyPr>
          <a:lstStyle/>
          <a:p>
            <a:r>
              <a:rPr lang="it-IT" dirty="0" smtClean="0">
                <a:latin typeface="Comic Sans MS" pitchFamily="66" charset="0"/>
              </a:rPr>
              <a:t>UNIONE DEI GRAFEMI:</a:t>
            </a:r>
          </a:p>
          <a:p>
            <a:r>
              <a:rPr lang="it-IT" dirty="0" smtClean="0">
                <a:latin typeface="Comic Sans MS" pitchFamily="66" charset="0"/>
              </a:rPr>
              <a:t>la mano che non scorre correttamente sul foglio e la difficoltà di seguire con lo </a:t>
            </a:r>
          </a:p>
          <a:p>
            <a:r>
              <a:rPr lang="it-IT" dirty="0" smtClean="0">
                <a:latin typeface="Comic Sans MS" pitchFamily="66" charset="0"/>
              </a:rPr>
              <a:t>sguardo la propria scrittura interferisce con la fluidità del gesto, con conseguente </a:t>
            </a:r>
          </a:p>
          <a:p>
            <a:r>
              <a:rPr lang="it-IT" dirty="0" smtClean="0">
                <a:latin typeface="Comic Sans MS" pitchFamily="66" charset="0"/>
              </a:rPr>
              <a:t>legatura inadeguata tra le lettere.</a:t>
            </a:r>
            <a:endParaRPr lang="it-IT" dirty="0">
              <a:latin typeface="Comic Sans MS" pitchFamily="66" charset="0"/>
            </a:endParaRPr>
          </a:p>
        </p:txBody>
      </p:sp>
      <p:pic>
        <p:nvPicPr>
          <p:cNvPr id="5" name="Immagine 4" descr="ok.jpg"/>
          <p:cNvPicPr>
            <a:picLocks noChangeAspect="1"/>
          </p:cNvPicPr>
          <p:nvPr/>
        </p:nvPicPr>
        <p:blipFill>
          <a:blip r:embed="rId2" cstate="print"/>
          <a:stretch>
            <a:fillRect/>
          </a:stretch>
        </p:blipFill>
        <p:spPr>
          <a:xfrm>
            <a:off x="2699792" y="1805915"/>
            <a:ext cx="5138655" cy="2643206"/>
          </a:xfrm>
          <a:prstGeom prst="rect">
            <a:avLst/>
          </a:prstGeom>
        </p:spPr>
      </p:pic>
      <p:sp>
        <p:nvSpPr>
          <p:cNvPr id="6" name="Ovale 5"/>
          <p:cNvSpPr/>
          <p:nvPr/>
        </p:nvSpPr>
        <p:spPr>
          <a:xfrm>
            <a:off x="6024628" y="2426447"/>
            <a:ext cx="557210" cy="414334"/>
          </a:xfrm>
          <a:prstGeom prst="ellipse">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Comic Sans MS" pitchFamily="66" charset="0"/>
            </a:endParaRPr>
          </a:p>
        </p:txBody>
      </p:sp>
      <p:cxnSp>
        <p:nvCxnSpPr>
          <p:cNvPr id="8" name="Connettore 2 7"/>
          <p:cNvCxnSpPr/>
          <p:nvPr/>
        </p:nvCxnSpPr>
        <p:spPr>
          <a:xfrm flipV="1">
            <a:off x="6303233" y="2996952"/>
            <a:ext cx="0" cy="1584176"/>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a:off x="3779912" y="1516300"/>
            <a:ext cx="648072" cy="655990"/>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14" name="Ovale 13"/>
          <p:cNvSpPr/>
          <p:nvPr/>
        </p:nvSpPr>
        <p:spPr>
          <a:xfrm>
            <a:off x="4358716" y="2247852"/>
            <a:ext cx="428628" cy="357190"/>
          </a:xfrm>
          <a:prstGeom prst="ellipse">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Comic Sans MS" pitchFamily="66"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67316" y="2924944"/>
            <a:ext cx="4478182" cy="3522365"/>
          </a:xfrm>
        </p:spPr>
      </p:pic>
      <p:sp>
        <p:nvSpPr>
          <p:cNvPr id="4" name="CasellaDiTesto 3"/>
          <p:cNvSpPr txBox="1"/>
          <p:nvPr/>
        </p:nvSpPr>
        <p:spPr>
          <a:xfrm>
            <a:off x="2264616" y="836712"/>
            <a:ext cx="5544616" cy="1200329"/>
          </a:xfrm>
          <a:prstGeom prst="rect">
            <a:avLst/>
          </a:prstGeom>
          <a:noFill/>
        </p:spPr>
        <p:txBody>
          <a:bodyPr wrap="square" rtlCol="0">
            <a:spAutoFit/>
          </a:bodyPr>
          <a:lstStyle/>
          <a:p>
            <a:r>
              <a:rPr lang="it-IT" dirty="0" smtClean="0">
                <a:latin typeface="Comic Sans MS" pitchFamily="66" charset="0"/>
              </a:rPr>
              <a:t>RITMO GRAFICO:</a:t>
            </a:r>
          </a:p>
          <a:p>
            <a:r>
              <a:rPr lang="it-IT" dirty="0" smtClean="0">
                <a:latin typeface="Comic Sans MS" pitchFamily="66" charset="0"/>
              </a:rPr>
              <a:t>velocità eccessiva o estrema lentezza.</a:t>
            </a:r>
          </a:p>
          <a:p>
            <a:r>
              <a:rPr lang="it-IT" dirty="0" smtClean="0">
                <a:latin typeface="Comic Sans MS" pitchFamily="66" charset="0"/>
              </a:rPr>
              <a:t>La mano esegue movimenti a scatti, senza armonia del gesto e con frequenti interruzioni.</a:t>
            </a:r>
            <a:endParaRPr lang="it-IT" dirty="0">
              <a:latin typeface="Comic Sans MS" pitchFamily="66" charset="0"/>
            </a:endParaRPr>
          </a:p>
        </p:txBody>
      </p:sp>
    </p:spTree>
    <p:extLst>
      <p:ext uri="{BB962C8B-B14F-4D97-AF65-F5344CB8AC3E}">
        <p14:creationId xmlns:p14="http://schemas.microsoft.com/office/powerpoint/2010/main" val="29727828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egnaposto immagine 6"/>
          <p:cNvPicPr>
            <a:picLocks noGrp="1" noChangeAspect="1"/>
          </p:cNvPicPr>
          <p:nvPr>
            <p:ph type="pic" idx="1"/>
          </p:nvPr>
        </p:nvPicPr>
        <p:blipFill>
          <a:blip r:embed="rId2">
            <a:extLst>
              <a:ext uri="{28A0092B-C50C-407E-A947-70E740481C1C}">
                <a14:useLocalDpi xmlns:a14="http://schemas.microsoft.com/office/drawing/2010/main" val="0"/>
              </a:ext>
            </a:extLst>
          </a:blip>
          <a:srcRect t="6062" b="6062"/>
          <a:stretch>
            <a:fillRect/>
          </a:stretch>
        </p:blipFill>
        <p:spPr>
          <a:xfrm>
            <a:off x="3059831" y="1124744"/>
            <a:ext cx="4654656" cy="2722027"/>
          </a:xfrm>
        </p:spPr>
      </p:pic>
      <p:sp>
        <p:nvSpPr>
          <p:cNvPr id="6" name="Segnaposto testo 5"/>
          <p:cNvSpPr>
            <a:spLocks noGrp="1"/>
          </p:cNvSpPr>
          <p:nvPr>
            <p:ph type="body" sz="half" idx="2"/>
          </p:nvPr>
        </p:nvSpPr>
        <p:spPr>
          <a:xfrm>
            <a:off x="2091167" y="4653136"/>
            <a:ext cx="6591985" cy="493712"/>
          </a:xfrm>
        </p:spPr>
        <p:txBody>
          <a:bodyPr>
            <a:noAutofit/>
          </a:bodyPr>
          <a:lstStyle/>
          <a:p>
            <a:r>
              <a:rPr lang="it-IT" sz="1600" dirty="0" smtClean="0">
                <a:latin typeface="Comic Sans MS" panose="030F0702030302020204" pitchFamily="66" charset="0"/>
              </a:rPr>
              <a:t>La scrittura è un processo naturale per i bambini che si trovano in ambienti stimolanti, che nasce dai primi scarabocchi, ovvero dal momento in cui il bambino si rende conto che può lasciare una traccia di sé sul mondo circostante, e procede fino agli apprendimenti formali.</a:t>
            </a:r>
            <a:endParaRPr lang="it-IT" sz="1600" dirty="0">
              <a:latin typeface="Comic Sans MS" panose="030F0702030302020204" pitchFamily="66" charset="0"/>
            </a:endParaRPr>
          </a:p>
        </p:txBody>
      </p:sp>
    </p:spTree>
    <p:extLst>
      <p:ext uri="{BB962C8B-B14F-4D97-AF65-F5344CB8AC3E}">
        <p14:creationId xmlns:p14="http://schemas.microsoft.com/office/powerpoint/2010/main" val="3333783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945201" y="404664"/>
            <a:ext cx="6589199" cy="1280890"/>
          </a:xfrm>
        </p:spPr>
        <p:txBody>
          <a:bodyPr/>
          <a:lstStyle/>
          <a:p>
            <a:r>
              <a:rPr lang="it-IT" dirty="0" smtClean="0"/>
              <a:t>Come capire la presenza di un effettivo disturbo?</a:t>
            </a:r>
            <a:endParaRPr lang="it-IT" dirty="0"/>
          </a:p>
        </p:txBody>
      </p:sp>
      <p:sp>
        <p:nvSpPr>
          <p:cNvPr id="3" name="Segnaposto contenuto 2"/>
          <p:cNvSpPr>
            <a:spLocks noGrp="1"/>
          </p:cNvSpPr>
          <p:nvPr>
            <p:ph idx="1"/>
          </p:nvPr>
        </p:nvSpPr>
        <p:spPr>
          <a:xfrm>
            <a:off x="1937102" y="1707084"/>
            <a:ext cx="6591985" cy="3777622"/>
          </a:xfrm>
        </p:spPr>
        <p:txBody>
          <a:bodyPr/>
          <a:lstStyle/>
          <a:p>
            <a:pPr marL="0" indent="0">
              <a:buNone/>
            </a:pPr>
            <a:r>
              <a:rPr lang="it-IT" dirty="0" smtClean="0"/>
              <a:t>Solo dal termine del secondo anno di Scuola Primaria in poi. </a:t>
            </a:r>
          </a:p>
          <a:p>
            <a:r>
              <a:rPr lang="it-IT" dirty="0" smtClean="0"/>
              <a:t>VALUTAZIONE DI PRIMO LIVELLO (osservazione): quanto risulta leggibile la scrittura?</a:t>
            </a:r>
          </a:p>
          <a:p>
            <a:r>
              <a:rPr lang="it-IT" dirty="0" smtClean="0"/>
              <a:t>VALUTAZIONE DI SECONDO LIVELLO (uso di test standardizzati)</a:t>
            </a:r>
          </a:p>
          <a:p>
            <a:endParaRPr lang="it-IT" dirty="0"/>
          </a:p>
          <a:p>
            <a:pPr marL="0" indent="0">
              <a:buNone/>
            </a:pPr>
            <a:r>
              <a:rPr lang="it-IT" dirty="0" smtClean="0"/>
              <a:t>È possibile indicare la presenza di disgrafia dalla prima classe di Scuola Primaria se la scrittura risulta illeggibile anche in stampatello!</a:t>
            </a:r>
            <a:endParaRPr lang="it-IT" dirty="0"/>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2150" y="5085184"/>
            <a:ext cx="2762250" cy="1657350"/>
          </a:xfrm>
          <a:prstGeom prst="rect">
            <a:avLst/>
          </a:prstGeom>
        </p:spPr>
      </p:pic>
    </p:spTree>
    <p:extLst>
      <p:ext uri="{BB962C8B-B14F-4D97-AF65-F5344CB8AC3E}">
        <p14:creationId xmlns:p14="http://schemas.microsoft.com/office/powerpoint/2010/main" val="25425510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899592" y="1484784"/>
            <a:ext cx="8072494" cy="3785652"/>
          </a:xfrm>
          <a:prstGeom prst="rect">
            <a:avLst/>
          </a:prstGeom>
          <a:noFill/>
        </p:spPr>
        <p:txBody>
          <a:bodyPr wrap="square" rtlCol="0">
            <a:spAutoFit/>
          </a:bodyPr>
          <a:lstStyle/>
          <a:p>
            <a:pPr lvl="0" algn="ctr"/>
            <a:r>
              <a:rPr lang="it-IT" sz="2400" b="1" dirty="0" smtClean="0">
                <a:latin typeface="Comic Sans MS" pitchFamily="66" charset="0"/>
              </a:rPr>
              <a:t>I parametri considerati nella valutazione:</a:t>
            </a:r>
          </a:p>
          <a:p>
            <a:pPr lvl="0" algn="ctr"/>
            <a:endParaRPr lang="it-IT" sz="2400" b="1" dirty="0" smtClean="0">
              <a:latin typeface="Comic Sans MS" pitchFamily="66" charset="0"/>
            </a:endParaRPr>
          </a:p>
          <a:p>
            <a:pPr lvl="0" algn="ctr"/>
            <a:r>
              <a:rPr lang="it-IT" sz="2400" b="1" dirty="0" smtClean="0">
                <a:latin typeface="Comic Sans MS" pitchFamily="66" charset="0"/>
              </a:rPr>
              <a:t>Velocità </a:t>
            </a:r>
            <a:r>
              <a:rPr lang="x-none" sz="2400" dirty="0" smtClean="0">
                <a:latin typeface="Comic Sans MS" pitchFamily="66" charset="0"/>
              </a:rPr>
              <a:t>media di scrittura</a:t>
            </a:r>
            <a:r>
              <a:rPr lang="it-IT" sz="2400" dirty="0" smtClean="0">
                <a:latin typeface="Comic Sans MS" pitchFamily="66" charset="0"/>
              </a:rPr>
              <a:t> inferiore ai livelli attesi per età ed il livello di scolarità </a:t>
            </a:r>
            <a:r>
              <a:rPr lang="x-none" sz="2400" dirty="0" smtClean="0">
                <a:latin typeface="Comic Sans MS" pitchFamily="66" charset="0"/>
              </a:rPr>
              <a:t> (-2 d.s. dalla media in funzione della classe frequentata e dell’età) </a:t>
            </a:r>
            <a:endParaRPr lang="it-IT" sz="2400" dirty="0" smtClean="0">
              <a:latin typeface="Comic Sans MS" pitchFamily="66" charset="0"/>
            </a:endParaRPr>
          </a:p>
          <a:p>
            <a:pPr lvl="0" algn="ctr"/>
            <a:endParaRPr lang="it-IT" sz="2400" dirty="0" smtClean="0">
              <a:latin typeface="Comic Sans MS" pitchFamily="66" charset="0"/>
            </a:endParaRPr>
          </a:p>
          <a:p>
            <a:pPr lvl="0" algn="ctr"/>
            <a:r>
              <a:rPr lang="it-IT" sz="2400" b="1" dirty="0" smtClean="0">
                <a:latin typeface="Comic Sans MS" pitchFamily="66" charset="0"/>
              </a:rPr>
              <a:t>Q</a:t>
            </a:r>
            <a:r>
              <a:rPr lang="x-none" sz="2400" b="1" dirty="0" smtClean="0">
                <a:latin typeface="Comic Sans MS" pitchFamily="66" charset="0"/>
              </a:rPr>
              <a:t>ualità del segno grafico</a:t>
            </a:r>
            <a:r>
              <a:rPr lang="x-none" sz="2400" dirty="0" smtClean="0">
                <a:latin typeface="Comic Sans MS" pitchFamily="66" charset="0"/>
              </a:rPr>
              <a:t>, ovvero la resa formale </a:t>
            </a:r>
            <a:r>
              <a:rPr lang="it-IT" sz="2400" dirty="0" smtClean="0">
                <a:latin typeface="Comic Sans MS" pitchFamily="66" charset="0"/>
              </a:rPr>
              <a:t>dei movimenti necessari alla scrittura e alla realizzazione del grafema, le sue dimensioni, la sua disposizione nello spazio del foglio.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51450" y="216695"/>
            <a:ext cx="7467600" cy="1143000"/>
          </a:xfrm>
        </p:spPr>
        <p:txBody>
          <a:bodyPr>
            <a:normAutofit fontScale="90000"/>
          </a:bodyPr>
          <a:lstStyle/>
          <a:p>
            <a:r>
              <a:rPr lang="it-IT" dirty="0" smtClean="0">
                <a:solidFill>
                  <a:schemeClr val="tx1"/>
                </a:solidFill>
                <a:latin typeface="Comic Sans MS" pitchFamily="66" charset="0"/>
              </a:rPr>
              <a:t>Per una valutazione di secondo livello: strumenti attualmente in uso in Italia</a:t>
            </a:r>
            <a:br>
              <a:rPr lang="it-IT" dirty="0" smtClean="0">
                <a:solidFill>
                  <a:schemeClr val="tx1"/>
                </a:solidFill>
                <a:latin typeface="Comic Sans MS" pitchFamily="66" charset="0"/>
              </a:rPr>
            </a:br>
            <a:r>
              <a:rPr lang="it-IT" dirty="0" smtClean="0">
                <a:solidFill>
                  <a:schemeClr val="tx1"/>
                </a:solidFill>
                <a:latin typeface="Comic Sans MS" pitchFamily="66" charset="0"/>
              </a:rPr>
              <a:t/>
            </a:r>
            <a:br>
              <a:rPr lang="it-IT" dirty="0" smtClean="0">
                <a:solidFill>
                  <a:schemeClr val="tx1"/>
                </a:solidFill>
                <a:latin typeface="Comic Sans MS" pitchFamily="66" charset="0"/>
              </a:rPr>
            </a:br>
            <a:endParaRPr lang="it-IT" dirty="0">
              <a:solidFill>
                <a:schemeClr val="tx1"/>
              </a:solidFill>
              <a:latin typeface="Comic Sans MS" pitchFamily="66" charset="0"/>
            </a:endParaRPr>
          </a:p>
        </p:txBody>
      </p:sp>
      <p:sp>
        <p:nvSpPr>
          <p:cNvPr id="3" name="Rettangolo 2"/>
          <p:cNvSpPr/>
          <p:nvPr/>
        </p:nvSpPr>
        <p:spPr>
          <a:xfrm>
            <a:off x="611560" y="1607862"/>
            <a:ext cx="4643470" cy="5773888"/>
          </a:xfrm>
          <a:prstGeom prst="rect">
            <a:avLst/>
          </a:prstGeom>
        </p:spPr>
        <p:txBody>
          <a:bodyPr wrap="square">
            <a:spAutoFit/>
          </a:bodyPr>
          <a:lstStyle/>
          <a:p>
            <a:pPr marL="342900" indent="-342900">
              <a:lnSpc>
                <a:spcPct val="90000"/>
              </a:lnSpc>
              <a:spcBef>
                <a:spcPts val="600"/>
              </a:spcBef>
              <a:buAutoNum type="arabicParenR"/>
            </a:pPr>
            <a:r>
              <a:rPr lang="it-IT" b="1" dirty="0" smtClean="0">
                <a:latin typeface="Comic Sans MS" pitchFamily="66" charset="0"/>
              </a:rPr>
              <a:t>BHK</a:t>
            </a:r>
            <a:r>
              <a:rPr lang="it-IT" dirty="0" smtClean="0">
                <a:latin typeface="Comic Sans MS" pitchFamily="66" charset="0"/>
              </a:rPr>
              <a:t> - Scala sintetica per la </a:t>
            </a:r>
          </a:p>
          <a:p>
            <a:pPr marL="342900" indent="-342900">
              <a:lnSpc>
                <a:spcPct val="90000"/>
              </a:lnSpc>
              <a:spcBef>
                <a:spcPts val="600"/>
              </a:spcBef>
            </a:pPr>
            <a:r>
              <a:rPr lang="it-IT" dirty="0" smtClean="0">
                <a:latin typeface="Comic Sans MS" pitchFamily="66" charset="0"/>
              </a:rPr>
              <a:t>valutazione della scrittura</a:t>
            </a:r>
          </a:p>
          <a:p>
            <a:pPr marL="342900" indent="-342900">
              <a:lnSpc>
                <a:spcPct val="90000"/>
              </a:lnSpc>
              <a:spcBef>
                <a:spcPts val="600"/>
              </a:spcBef>
            </a:pPr>
            <a:r>
              <a:rPr lang="it-IT" dirty="0" smtClean="0">
                <a:latin typeface="Comic Sans MS" pitchFamily="66" charset="0"/>
              </a:rPr>
              <a:t>in età evolutiva </a:t>
            </a:r>
          </a:p>
          <a:p>
            <a:pPr marL="342900" indent="-342900">
              <a:lnSpc>
                <a:spcPct val="90000"/>
              </a:lnSpc>
              <a:spcBef>
                <a:spcPts val="600"/>
              </a:spcBef>
            </a:pPr>
            <a:r>
              <a:rPr lang="it-IT" dirty="0" smtClean="0">
                <a:latin typeface="Comic Sans MS" pitchFamily="66" charset="0"/>
              </a:rPr>
              <a:t>(adattamento italiano dell’originale</a:t>
            </a:r>
          </a:p>
          <a:p>
            <a:pPr marL="342900" indent="-342900">
              <a:lnSpc>
                <a:spcPct val="90000"/>
              </a:lnSpc>
              <a:spcBef>
                <a:spcPts val="600"/>
              </a:spcBef>
            </a:pPr>
            <a:r>
              <a:rPr lang="it-IT" dirty="0" smtClean="0">
                <a:latin typeface="Comic Sans MS" pitchFamily="66" charset="0"/>
              </a:rPr>
              <a:t>olandese di </a:t>
            </a:r>
            <a:r>
              <a:rPr lang="it-IT" dirty="0" err="1" smtClean="0">
                <a:latin typeface="Comic Sans MS" pitchFamily="66" charset="0"/>
              </a:rPr>
              <a:t>Hamstra-Bletz</a:t>
            </a:r>
            <a:r>
              <a:rPr lang="it-IT" dirty="0" smtClean="0">
                <a:latin typeface="Comic Sans MS" pitchFamily="66" charset="0"/>
              </a:rPr>
              <a:t>, </a:t>
            </a:r>
          </a:p>
          <a:p>
            <a:pPr marL="342900" indent="-342900">
              <a:lnSpc>
                <a:spcPct val="90000"/>
              </a:lnSpc>
              <a:spcBef>
                <a:spcPts val="600"/>
              </a:spcBef>
            </a:pPr>
            <a:r>
              <a:rPr lang="it-IT" dirty="0" smtClean="0">
                <a:latin typeface="Comic Sans MS" pitchFamily="66" charset="0"/>
              </a:rPr>
              <a:t>De </a:t>
            </a:r>
            <a:r>
              <a:rPr lang="it-IT" dirty="0" err="1" smtClean="0">
                <a:latin typeface="Comic Sans MS" pitchFamily="66" charset="0"/>
              </a:rPr>
              <a:t>Bie</a:t>
            </a:r>
            <a:r>
              <a:rPr lang="it-IT" dirty="0" smtClean="0">
                <a:latin typeface="Comic Sans MS" pitchFamily="66" charset="0"/>
              </a:rPr>
              <a:t> e </a:t>
            </a:r>
            <a:r>
              <a:rPr lang="it-IT" dirty="0" err="1" smtClean="0">
                <a:latin typeface="Comic Sans MS" pitchFamily="66" charset="0"/>
              </a:rPr>
              <a:t>Den</a:t>
            </a:r>
            <a:r>
              <a:rPr lang="it-IT" dirty="0" smtClean="0">
                <a:latin typeface="Comic Sans MS" pitchFamily="66" charset="0"/>
              </a:rPr>
              <a:t> </a:t>
            </a:r>
            <a:r>
              <a:rPr lang="it-IT" dirty="0" err="1" smtClean="0">
                <a:latin typeface="Comic Sans MS" pitchFamily="66" charset="0"/>
              </a:rPr>
              <a:t>Brinker</a:t>
            </a:r>
            <a:r>
              <a:rPr lang="it-IT" dirty="0" smtClean="0">
                <a:latin typeface="Comic Sans MS" pitchFamily="66" charset="0"/>
              </a:rPr>
              <a:t>, a cura di </a:t>
            </a:r>
          </a:p>
          <a:p>
            <a:pPr marL="342900" indent="-342900">
              <a:lnSpc>
                <a:spcPct val="90000"/>
              </a:lnSpc>
              <a:spcBef>
                <a:spcPts val="600"/>
              </a:spcBef>
            </a:pPr>
            <a:r>
              <a:rPr lang="it-IT" dirty="0" smtClean="0">
                <a:latin typeface="Comic Sans MS" pitchFamily="66" charset="0"/>
              </a:rPr>
              <a:t>Di Brina e Rossini, 2011)</a:t>
            </a:r>
          </a:p>
          <a:p>
            <a:pPr marL="342900" indent="-342900">
              <a:lnSpc>
                <a:spcPct val="90000"/>
              </a:lnSpc>
              <a:spcBef>
                <a:spcPts val="1200"/>
              </a:spcBef>
              <a:buAutoNum type="arabicParenR"/>
            </a:pPr>
            <a:endParaRPr lang="it-IT" dirty="0" smtClean="0">
              <a:latin typeface="Comic Sans MS" pitchFamily="66" charset="0"/>
            </a:endParaRPr>
          </a:p>
          <a:p>
            <a:pPr marL="342900" indent="-342900">
              <a:lnSpc>
                <a:spcPct val="90000"/>
              </a:lnSpc>
              <a:spcBef>
                <a:spcPts val="1200"/>
              </a:spcBef>
              <a:buFontTx/>
              <a:buAutoNum type="arabicParenR"/>
            </a:pPr>
            <a:endParaRPr lang="it-IT" dirty="0" smtClean="0">
              <a:latin typeface="Comic Sans MS" pitchFamily="66" charset="0"/>
            </a:endParaRPr>
          </a:p>
          <a:p>
            <a:pPr marL="342900" indent="-342900">
              <a:lnSpc>
                <a:spcPct val="90000"/>
              </a:lnSpc>
              <a:spcBef>
                <a:spcPts val="1200"/>
              </a:spcBef>
              <a:buAutoNum type="arabicParenR"/>
            </a:pPr>
            <a:endParaRPr lang="it-IT" dirty="0" smtClean="0">
              <a:latin typeface="Comic Sans MS" pitchFamily="66" charset="0"/>
            </a:endParaRPr>
          </a:p>
          <a:p>
            <a:pPr marL="342900" indent="-342900">
              <a:lnSpc>
                <a:spcPct val="90000"/>
              </a:lnSpc>
              <a:spcBef>
                <a:spcPts val="1200"/>
              </a:spcBef>
              <a:buAutoNum type="arabicParenR"/>
            </a:pPr>
            <a:endParaRPr lang="it-IT" dirty="0" smtClean="0">
              <a:latin typeface="Comic Sans MS" pitchFamily="66" charset="0"/>
            </a:endParaRPr>
          </a:p>
          <a:p>
            <a:pPr marL="342900" indent="-342900">
              <a:lnSpc>
                <a:spcPct val="90000"/>
              </a:lnSpc>
              <a:spcBef>
                <a:spcPts val="1200"/>
              </a:spcBef>
              <a:buAutoNum type="arabicParenR"/>
            </a:pPr>
            <a:endParaRPr lang="it-IT" dirty="0" smtClean="0">
              <a:latin typeface="Comic Sans MS" pitchFamily="66" charset="0"/>
            </a:endParaRPr>
          </a:p>
          <a:p>
            <a:pPr marL="342900" indent="-342900">
              <a:lnSpc>
                <a:spcPct val="90000"/>
              </a:lnSpc>
              <a:spcBef>
                <a:spcPts val="1200"/>
              </a:spcBef>
              <a:buAutoNum type="arabicParenR"/>
            </a:pPr>
            <a:endParaRPr lang="it-IT" dirty="0" smtClean="0">
              <a:latin typeface="Comic Sans MS" pitchFamily="66" charset="0"/>
            </a:endParaRPr>
          </a:p>
          <a:p>
            <a:pPr marL="342900" indent="-342900">
              <a:lnSpc>
                <a:spcPct val="90000"/>
              </a:lnSpc>
              <a:spcBef>
                <a:spcPts val="1200"/>
              </a:spcBef>
              <a:buAutoNum type="arabicParenR"/>
            </a:pPr>
            <a:endParaRPr lang="it-IT" dirty="0" smtClean="0">
              <a:latin typeface="Comic Sans MS" pitchFamily="66" charset="0"/>
            </a:endParaRPr>
          </a:p>
          <a:p>
            <a:pPr marL="342900" indent="-342900">
              <a:lnSpc>
                <a:spcPct val="90000"/>
              </a:lnSpc>
              <a:spcBef>
                <a:spcPts val="1200"/>
              </a:spcBef>
              <a:buAutoNum type="arabicParenR"/>
            </a:pPr>
            <a:endParaRPr lang="it-IT" dirty="0" smtClean="0">
              <a:latin typeface="Comic Sans MS" pitchFamily="66" charset="0"/>
            </a:endParaRPr>
          </a:p>
          <a:p>
            <a:pPr>
              <a:lnSpc>
                <a:spcPct val="90000"/>
              </a:lnSpc>
            </a:pPr>
            <a:endParaRPr lang="it-IT" dirty="0">
              <a:latin typeface="Comic Sans MS" pitchFamily="66" charset="0"/>
            </a:endParaRPr>
          </a:p>
        </p:txBody>
      </p:sp>
      <p:pic>
        <p:nvPicPr>
          <p:cNvPr id="4" name="Immagine 3" descr="BHK.jpg"/>
          <p:cNvPicPr>
            <a:picLocks noChangeAspect="1"/>
          </p:cNvPicPr>
          <p:nvPr/>
        </p:nvPicPr>
        <p:blipFill>
          <a:blip r:embed="rId2" cstate="print"/>
          <a:stretch>
            <a:fillRect/>
          </a:stretch>
        </p:blipFill>
        <p:spPr>
          <a:xfrm>
            <a:off x="1500166" y="3929066"/>
            <a:ext cx="1857388" cy="2686069"/>
          </a:xfrm>
          <a:prstGeom prst="rect">
            <a:avLst/>
          </a:prstGeom>
        </p:spPr>
      </p:pic>
      <p:sp>
        <p:nvSpPr>
          <p:cNvPr id="9" name="CasellaDiTesto 8"/>
          <p:cNvSpPr txBox="1"/>
          <p:nvPr/>
        </p:nvSpPr>
        <p:spPr>
          <a:xfrm>
            <a:off x="4427984" y="1613934"/>
            <a:ext cx="4592924" cy="1431161"/>
          </a:xfrm>
          <a:prstGeom prst="rect">
            <a:avLst/>
          </a:prstGeom>
          <a:noFill/>
        </p:spPr>
        <p:txBody>
          <a:bodyPr wrap="none" rtlCol="0">
            <a:spAutoFit/>
          </a:bodyPr>
          <a:lstStyle/>
          <a:p>
            <a:pPr>
              <a:spcBef>
                <a:spcPts val="600"/>
              </a:spcBef>
            </a:pPr>
            <a:r>
              <a:rPr lang="it-IT" b="1" dirty="0" smtClean="0">
                <a:latin typeface="Comic Sans MS" pitchFamily="66" charset="0"/>
              </a:rPr>
              <a:t>2)  DGM-P </a:t>
            </a:r>
            <a:r>
              <a:rPr lang="it-IT" dirty="0" smtClean="0">
                <a:latin typeface="Comic Sans MS" pitchFamily="66" charset="0"/>
              </a:rPr>
              <a:t>- Test per la valutazione</a:t>
            </a:r>
          </a:p>
          <a:p>
            <a:pPr>
              <a:spcBef>
                <a:spcPts val="600"/>
              </a:spcBef>
            </a:pPr>
            <a:r>
              <a:rPr lang="it-IT" dirty="0" smtClean="0">
                <a:latin typeface="Comic Sans MS" pitchFamily="66" charset="0"/>
              </a:rPr>
              <a:t>delle difficoltà grafo-motorie e posturali</a:t>
            </a:r>
          </a:p>
          <a:p>
            <a:pPr>
              <a:spcBef>
                <a:spcPts val="600"/>
              </a:spcBef>
            </a:pPr>
            <a:r>
              <a:rPr lang="it-IT" dirty="0" smtClean="0">
                <a:latin typeface="Comic Sans MS" pitchFamily="66" charset="0"/>
              </a:rPr>
              <a:t>della scrittura </a:t>
            </a:r>
          </a:p>
          <a:p>
            <a:pPr>
              <a:spcBef>
                <a:spcPts val="600"/>
              </a:spcBef>
            </a:pPr>
            <a:r>
              <a:rPr lang="it-IT" dirty="0" smtClean="0">
                <a:latin typeface="Comic Sans MS" pitchFamily="66" charset="0"/>
              </a:rPr>
              <a:t>(</a:t>
            </a:r>
            <a:r>
              <a:rPr lang="it-IT" dirty="0" err="1" smtClean="0">
                <a:latin typeface="Comic Sans MS" pitchFamily="66" charset="0"/>
              </a:rPr>
              <a:t>Borean</a:t>
            </a:r>
            <a:r>
              <a:rPr lang="it-IT" dirty="0" smtClean="0">
                <a:latin typeface="Comic Sans MS" pitchFamily="66" charset="0"/>
              </a:rPr>
              <a:t>, </a:t>
            </a:r>
            <a:r>
              <a:rPr lang="it-IT" dirty="0" err="1" smtClean="0">
                <a:latin typeface="Comic Sans MS" pitchFamily="66" charset="0"/>
              </a:rPr>
              <a:t>Paciulli</a:t>
            </a:r>
            <a:r>
              <a:rPr lang="it-IT" dirty="0" smtClean="0">
                <a:latin typeface="Comic Sans MS" pitchFamily="66" charset="0"/>
              </a:rPr>
              <a:t>, </a:t>
            </a:r>
            <a:r>
              <a:rPr lang="it-IT" dirty="0" err="1" smtClean="0">
                <a:latin typeface="Comic Sans MS" pitchFamily="66" charset="0"/>
              </a:rPr>
              <a:t>Bravar</a:t>
            </a:r>
            <a:r>
              <a:rPr lang="it-IT" dirty="0" smtClean="0">
                <a:latin typeface="Comic Sans MS" pitchFamily="66" charset="0"/>
              </a:rPr>
              <a:t> e </a:t>
            </a:r>
            <a:r>
              <a:rPr lang="it-IT" dirty="0" err="1" smtClean="0">
                <a:latin typeface="Comic Sans MS" pitchFamily="66" charset="0"/>
              </a:rPr>
              <a:t>Zoia</a:t>
            </a:r>
            <a:r>
              <a:rPr lang="it-IT" dirty="0" smtClean="0">
                <a:latin typeface="Comic Sans MS" pitchFamily="66" charset="0"/>
              </a:rPr>
              <a:t>, 2012)</a:t>
            </a:r>
            <a:endParaRPr lang="it-IT" dirty="0">
              <a:latin typeface="Comic Sans MS" pitchFamily="66" charset="0"/>
            </a:endParaRPr>
          </a:p>
        </p:txBody>
      </p:sp>
      <p:pic>
        <p:nvPicPr>
          <p:cNvPr id="10" name="Immagine 9" descr="DGM.jpg"/>
          <p:cNvPicPr>
            <a:picLocks noChangeAspect="1"/>
          </p:cNvPicPr>
          <p:nvPr/>
        </p:nvPicPr>
        <p:blipFill>
          <a:blip r:embed="rId3" cstate="print"/>
          <a:stretch>
            <a:fillRect/>
          </a:stretch>
        </p:blipFill>
        <p:spPr>
          <a:xfrm>
            <a:off x="5000628" y="3929066"/>
            <a:ext cx="1857387" cy="2714644"/>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196306" y="1190482"/>
            <a:ext cx="5327099" cy="5078313"/>
          </a:xfrm>
          <a:prstGeom prst="rect">
            <a:avLst/>
          </a:prstGeom>
          <a:noFill/>
        </p:spPr>
        <p:txBody>
          <a:bodyPr wrap="none" rtlCol="0">
            <a:spAutoFit/>
          </a:bodyPr>
          <a:lstStyle/>
          <a:p>
            <a:pPr>
              <a:lnSpc>
                <a:spcPct val="150000"/>
              </a:lnSpc>
            </a:pPr>
            <a:r>
              <a:rPr lang="it-IT" b="1" dirty="0" smtClean="0">
                <a:latin typeface="Comic Sans MS" pitchFamily="66" charset="0"/>
              </a:rPr>
              <a:t>Modalità: </a:t>
            </a:r>
            <a:r>
              <a:rPr lang="it-IT" dirty="0" smtClean="0">
                <a:latin typeface="Comic Sans MS" pitchFamily="66" charset="0"/>
              </a:rPr>
              <a:t>scrittura (in corsivo) su copia</a:t>
            </a:r>
          </a:p>
          <a:p>
            <a:pPr>
              <a:lnSpc>
                <a:spcPct val="150000"/>
              </a:lnSpc>
            </a:pPr>
            <a:r>
              <a:rPr lang="it-IT" b="1" dirty="0" smtClean="0">
                <a:latin typeface="Comic Sans MS" pitchFamily="66" charset="0"/>
              </a:rPr>
              <a:t>Strumenti: </a:t>
            </a:r>
            <a:r>
              <a:rPr lang="it-IT" dirty="0" smtClean="0">
                <a:latin typeface="Comic Sans MS" pitchFamily="66" charset="0"/>
              </a:rPr>
              <a:t>foglio A4 bianco</a:t>
            </a:r>
          </a:p>
          <a:p>
            <a:pPr>
              <a:lnSpc>
                <a:spcPct val="150000"/>
              </a:lnSpc>
            </a:pPr>
            <a:r>
              <a:rPr lang="it-IT" b="1" dirty="0" smtClean="0">
                <a:latin typeface="Comic Sans MS" pitchFamily="66" charset="0"/>
              </a:rPr>
              <a:t>Tempo: </a:t>
            </a:r>
            <a:r>
              <a:rPr lang="it-IT" dirty="0" smtClean="0">
                <a:latin typeface="Comic Sans MS" pitchFamily="66" charset="0"/>
              </a:rPr>
              <a:t>5 minuti (per almeno le prime 5 righe)</a:t>
            </a:r>
          </a:p>
          <a:p>
            <a:pPr>
              <a:lnSpc>
                <a:spcPct val="150000"/>
              </a:lnSpc>
            </a:pPr>
            <a:endParaRPr lang="it-IT" dirty="0" smtClean="0">
              <a:latin typeface="Comic Sans MS" pitchFamily="66" charset="0"/>
            </a:endParaRPr>
          </a:p>
          <a:p>
            <a:pPr>
              <a:lnSpc>
                <a:spcPct val="150000"/>
              </a:lnSpc>
            </a:pPr>
            <a:r>
              <a:rPr lang="it-IT" dirty="0" err="1" smtClean="0">
                <a:latin typeface="Comic Sans MS" pitchFamily="66" charset="0"/>
              </a:rPr>
              <a:t>leo</a:t>
            </a:r>
            <a:r>
              <a:rPr lang="it-IT" dirty="0" smtClean="0">
                <a:latin typeface="Comic Sans MS" pitchFamily="66" charset="0"/>
              </a:rPr>
              <a:t> e lo zio</a:t>
            </a:r>
          </a:p>
          <a:p>
            <a:pPr>
              <a:lnSpc>
                <a:spcPct val="150000"/>
              </a:lnSpc>
            </a:pPr>
            <a:r>
              <a:rPr lang="it-IT" dirty="0" smtClean="0">
                <a:latin typeface="Comic Sans MS" pitchFamily="66" charset="0"/>
              </a:rPr>
              <a:t>sono al porto</a:t>
            </a:r>
          </a:p>
          <a:p>
            <a:pPr>
              <a:lnSpc>
                <a:spcPct val="150000"/>
              </a:lnSpc>
            </a:pPr>
            <a:r>
              <a:rPr lang="it-IT" dirty="0" smtClean="0">
                <a:latin typeface="Comic Sans MS" pitchFamily="66" charset="0"/>
              </a:rPr>
              <a:t>mangiano un gelato</a:t>
            </a:r>
          </a:p>
          <a:p>
            <a:pPr>
              <a:lnSpc>
                <a:spcPct val="150000"/>
              </a:lnSpc>
            </a:pPr>
            <a:r>
              <a:rPr lang="it-IT" dirty="0" smtClean="0">
                <a:latin typeface="Comic Sans MS" pitchFamily="66" charset="0"/>
              </a:rPr>
              <a:t>con loro ci sono</a:t>
            </a:r>
          </a:p>
          <a:p>
            <a:pPr>
              <a:lnSpc>
                <a:spcPct val="150000"/>
              </a:lnSpc>
            </a:pPr>
            <a:r>
              <a:rPr lang="it-IT" dirty="0" smtClean="0">
                <a:latin typeface="Comic Sans MS" pitchFamily="66" charset="0"/>
              </a:rPr>
              <a:t>mia e </a:t>
            </a:r>
            <a:r>
              <a:rPr lang="it-IT" dirty="0" err="1" smtClean="0">
                <a:latin typeface="Comic Sans MS" pitchFamily="66" charset="0"/>
              </a:rPr>
              <a:t>rina</a:t>
            </a:r>
            <a:endParaRPr lang="it-IT" dirty="0" smtClean="0">
              <a:latin typeface="Comic Sans MS" pitchFamily="66" charset="0"/>
            </a:endParaRPr>
          </a:p>
          <a:p>
            <a:pPr>
              <a:lnSpc>
                <a:spcPct val="150000"/>
              </a:lnSpc>
            </a:pPr>
            <a:endParaRPr lang="it-IT" dirty="0" smtClean="0">
              <a:latin typeface="Comic Sans MS" pitchFamily="66" charset="0"/>
            </a:endParaRPr>
          </a:p>
          <a:p>
            <a:pPr>
              <a:lnSpc>
                <a:spcPct val="150000"/>
              </a:lnSpc>
            </a:pPr>
            <a:r>
              <a:rPr lang="it-IT" dirty="0" smtClean="0">
                <a:latin typeface="Comic Sans MS" pitchFamily="66" charset="0"/>
              </a:rPr>
              <a:t>Ogni riga viene valutata in base a 13 parametri.</a:t>
            </a:r>
          </a:p>
          <a:p>
            <a:pPr>
              <a:lnSpc>
                <a:spcPct val="150000"/>
              </a:lnSpc>
            </a:pPr>
            <a:endParaRPr lang="it-IT" dirty="0">
              <a:latin typeface="Comic Sans MS" pitchFamily="66" charset="0"/>
            </a:endParaRPr>
          </a:p>
        </p:txBody>
      </p:sp>
      <p:sp>
        <p:nvSpPr>
          <p:cNvPr id="5" name="CasellaDiTesto 4"/>
          <p:cNvSpPr txBox="1"/>
          <p:nvPr/>
        </p:nvSpPr>
        <p:spPr>
          <a:xfrm>
            <a:off x="2267744" y="404664"/>
            <a:ext cx="5032147" cy="553998"/>
          </a:xfrm>
          <a:prstGeom prst="rect">
            <a:avLst/>
          </a:prstGeom>
          <a:noFill/>
        </p:spPr>
        <p:txBody>
          <a:bodyPr wrap="none" rtlCol="0">
            <a:spAutoFit/>
          </a:bodyPr>
          <a:lstStyle/>
          <a:p>
            <a:r>
              <a:rPr lang="it-IT" sz="3000" cap="small" dirty="0" smtClean="0">
                <a:solidFill>
                  <a:prstClr val="black"/>
                </a:solidFill>
                <a:latin typeface="Comic Sans MS" pitchFamily="66" charset="0"/>
                <a:ea typeface="+mj-ea"/>
                <a:cs typeface="+mj-cs"/>
              </a:rPr>
              <a:t>BHK- materiali e metodo</a:t>
            </a:r>
            <a:endParaRPr lang="it-IT" sz="3000" dirty="0">
              <a:latin typeface="Comic Sans MS" pitchFamily="66"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979712" y="0"/>
            <a:ext cx="4407768" cy="631844"/>
          </a:xfrm>
        </p:spPr>
        <p:txBody>
          <a:bodyPr>
            <a:normAutofit fontScale="90000"/>
          </a:bodyPr>
          <a:lstStyle/>
          <a:p>
            <a:r>
              <a:rPr lang="it-IT" dirty="0" smtClean="0">
                <a:solidFill>
                  <a:schemeClr val="tx1"/>
                </a:solidFill>
                <a:latin typeface="Comic Sans MS" pitchFamily="66" charset="0"/>
              </a:rPr>
              <a:t>BHK- parametri</a:t>
            </a:r>
            <a:endParaRPr lang="it-IT" dirty="0">
              <a:solidFill>
                <a:schemeClr val="tx1"/>
              </a:solidFill>
              <a:latin typeface="Comic Sans MS" pitchFamily="66" charset="0"/>
            </a:endParaRPr>
          </a:p>
        </p:txBody>
      </p:sp>
      <p:sp>
        <p:nvSpPr>
          <p:cNvPr id="3" name="CasellaDiTesto 2"/>
          <p:cNvSpPr txBox="1"/>
          <p:nvPr/>
        </p:nvSpPr>
        <p:spPr>
          <a:xfrm>
            <a:off x="1979712" y="785794"/>
            <a:ext cx="6066084" cy="5870581"/>
          </a:xfrm>
          <a:prstGeom prst="rect">
            <a:avLst/>
          </a:prstGeom>
          <a:noFill/>
        </p:spPr>
        <p:txBody>
          <a:bodyPr wrap="square" rtlCol="0">
            <a:spAutoFit/>
          </a:bodyPr>
          <a:lstStyle/>
          <a:p>
            <a:pPr marL="342900" indent="-342900"/>
            <a:r>
              <a:rPr lang="it-IT" sz="2200" dirty="0" smtClean="0">
                <a:latin typeface="Comic Sans MS" pitchFamily="66" charset="0"/>
              </a:rPr>
              <a:t>    Velocità di scrittura</a:t>
            </a:r>
          </a:p>
          <a:p>
            <a:pPr marL="342900" indent="-342900">
              <a:buAutoNum type="arabicParenR"/>
            </a:pPr>
            <a:r>
              <a:rPr lang="it-IT" sz="2200" dirty="0" smtClean="0">
                <a:latin typeface="Comic Sans MS" pitchFamily="66" charset="0"/>
              </a:rPr>
              <a:t>Grandezza della scrittura</a:t>
            </a:r>
          </a:p>
          <a:p>
            <a:pPr marL="342900" indent="-342900">
              <a:buAutoNum type="arabicParenR"/>
            </a:pPr>
            <a:r>
              <a:rPr lang="it-IT" sz="2200" dirty="0" smtClean="0">
                <a:latin typeface="Comic Sans MS" pitchFamily="66" charset="0"/>
              </a:rPr>
              <a:t>Margine sinistro non allineato</a:t>
            </a:r>
          </a:p>
          <a:p>
            <a:pPr marL="342900" indent="-342900">
              <a:buAutoNum type="arabicParenR"/>
            </a:pPr>
            <a:r>
              <a:rPr lang="it-IT" sz="2200" dirty="0" smtClean="0">
                <a:latin typeface="Comic Sans MS" pitchFamily="66" charset="0"/>
              </a:rPr>
              <a:t>Andamento altalenante della linea di scrittura</a:t>
            </a:r>
          </a:p>
          <a:p>
            <a:pPr marL="342900" indent="-342900">
              <a:buAutoNum type="arabicParenR"/>
            </a:pPr>
            <a:r>
              <a:rPr lang="it-IT" sz="2200" dirty="0" smtClean="0">
                <a:latin typeface="Comic Sans MS" pitchFamily="66" charset="0"/>
              </a:rPr>
              <a:t>Spazio insufficiente fra le parole</a:t>
            </a:r>
          </a:p>
          <a:p>
            <a:pPr marL="342900" indent="-342900">
              <a:buAutoNum type="arabicParenR"/>
            </a:pPr>
            <a:r>
              <a:rPr lang="it-IT" sz="2200" dirty="0" smtClean="0">
                <a:latin typeface="Comic Sans MS" pitchFamily="66" charset="0"/>
              </a:rPr>
              <a:t>Angoli acuti o collegamenti allungati</a:t>
            </a:r>
          </a:p>
          <a:p>
            <a:pPr marL="342900" indent="-342900">
              <a:buAutoNum type="arabicParenR"/>
            </a:pPr>
            <a:r>
              <a:rPr lang="it-IT" sz="2200" dirty="0" smtClean="0">
                <a:latin typeface="Comic Sans MS" pitchFamily="66" charset="0"/>
              </a:rPr>
              <a:t>Collegamenti interrotti fra le lettere</a:t>
            </a:r>
          </a:p>
          <a:p>
            <a:pPr marL="342900" indent="-342900">
              <a:buAutoNum type="arabicParenR"/>
            </a:pPr>
            <a:r>
              <a:rPr lang="it-IT" sz="2200" dirty="0" smtClean="0">
                <a:latin typeface="Comic Sans MS" pitchFamily="66" charset="0"/>
              </a:rPr>
              <a:t>Collisione fra le lettere</a:t>
            </a:r>
          </a:p>
          <a:p>
            <a:pPr marL="342900" indent="-342900">
              <a:buAutoNum type="arabicParenR"/>
            </a:pPr>
            <a:r>
              <a:rPr lang="it-IT" sz="2200" dirty="0" smtClean="0">
                <a:latin typeface="Comic Sans MS" pitchFamily="66" charset="0"/>
              </a:rPr>
              <a:t>Grandezza irregolare delle lettere</a:t>
            </a:r>
          </a:p>
          <a:p>
            <a:pPr marL="342900" indent="-342900">
              <a:buAutoNum type="arabicParenR"/>
            </a:pPr>
            <a:r>
              <a:rPr lang="it-IT" sz="2200" dirty="0" smtClean="0">
                <a:latin typeface="Comic Sans MS" pitchFamily="66" charset="0"/>
              </a:rPr>
              <a:t>Misura incoerente fra lettere con e senza estensione</a:t>
            </a:r>
          </a:p>
          <a:p>
            <a:pPr marL="342900" indent="-342900">
              <a:buAutoNum type="arabicParenR"/>
            </a:pPr>
            <a:r>
              <a:rPr lang="it-IT" sz="2200" dirty="0" smtClean="0">
                <a:latin typeface="Comic Sans MS" pitchFamily="66" charset="0"/>
              </a:rPr>
              <a:t> Lettere atipiche</a:t>
            </a:r>
          </a:p>
          <a:p>
            <a:pPr marL="342900" indent="-342900">
              <a:buAutoNum type="arabicParenR"/>
            </a:pPr>
            <a:r>
              <a:rPr lang="it-IT" sz="2200" dirty="0" smtClean="0">
                <a:latin typeface="Comic Sans MS" pitchFamily="66" charset="0"/>
              </a:rPr>
              <a:t> Forme ambigue delle lettere</a:t>
            </a:r>
          </a:p>
          <a:p>
            <a:pPr marL="342900" indent="-342900">
              <a:buAutoNum type="arabicParenR"/>
            </a:pPr>
            <a:r>
              <a:rPr lang="it-IT" sz="2200" dirty="0" smtClean="0">
                <a:latin typeface="Comic Sans MS" pitchFamily="66" charset="0"/>
              </a:rPr>
              <a:t> Lettere ritoccate o ricalcate</a:t>
            </a:r>
          </a:p>
          <a:p>
            <a:pPr marL="342900" indent="-342900">
              <a:buAutoNum type="arabicParenR"/>
            </a:pPr>
            <a:r>
              <a:rPr lang="it-IT" sz="2200" dirty="0" smtClean="0">
                <a:latin typeface="Comic Sans MS" pitchFamily="66" charset="0"/>
              </a:rPr>
              <a:t> Traccia instabile</a:t>
            </a:r>
          </a:p>
          <a:p>
            <a:pPr marL="342900" indent="-342900">
              <a:lnSpc>
                <a:spcPct val="150000"/>
              </a:lnSpc>
            </a:pPr>
            <a:endParaRPr lang="it-IT" dirty="0">
              <a:latin typeface="Comic Sans MS" pitchFamily="66"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87624" y="188640"/>
            <a:ext cx="7358114" cy="6309420"/>
          </a:xfrm>
          <a:prstGeom prst="rect">
            <a:avLst/>
          </a:prstGeom>
          <a:noFill/>
        </p:spPr>
        <p:txBody>
          <a:bodyPr wrap="square" rtlCol="0">
            <a:spAutoFit/>
          </a:bodyPr>
          <a:lstStyle/>
          <a:p>
            <a:pPr lvl="0"/>
            <a:r>
              <a:rPr lang="it-IT" sz="3000" cap="small" dirty="0" smtClean="0">
                <a:solidFill>
                  <a:prstClr val="black"/>
                </a:solidFill>
                <a:latin typeface="Comic Sans MS" pitchFamily="66" charset="0"/>
              </a:rPr>
              <a:t>DGM-P</a:t>
            </a:r>
            <a:r>
              <a:rPr lang="it-IT" dirty="0" smtClean="0">
                <a:latin typeface="Comic Sans MS" pitchFamily="66" charset="0"/>
              </a:rPr>
              <a:t> </a:t>
            </a:r>
          </a:p>
          <a:p>
            <a:endParaRPr lang="it-IT" sz="2200" dirty="0" smtClean="0">
              <a:latin typeface="Comic Sans MS" pitchFamily="66" charset="0"/>
            </a:endParaRPr>
          </a:p>
          <a:p>
            <a:r>
              <a:rPr lang="it-IT" sz="2200" dirty="0" smtClean="0">
                <a:latin typeface="Comic Sans MS" pitchFamily="66" charset="0"/>
              </a:rPr>
              <a:t>L'analisi è basata sulla quantificazione di 12 variabili che caratterizzano l'efficienza o l'inefficienza dello scritto, consentendo di ricavare informazioni rispetto a tre aree di interesse:</a:t>
            </a:r>
          </a:p>
          <a:p>
            <a:endParaRPr lang="it-IT" sz="2200" dirty="0" smtClean="0">
              <a:latin typeface="Comic Sans MS" pitchFamily="66" charset="0"/>
            </a:endParaRPr>
          </a:p>
          <a:p>
            <a:pPr lvl="0">
              <a:buFont typeface="Arial" pitchFamily="34" charset="0"/>
              <a:buChar char="•"/>
            </a:pPr>
            <a:r>
              <a:rPr lang="x-none" sz="2200" smtClean="0">
                <a:latin typeface="Comic Sans MS" pitchFamily="66" charset="0"/>
              </a:rPr>
              <a:t>l'efficienza nell'apprendimento del movimento di scrittura in corsivo;</a:t>
            </a:r>
            <a:endParaRPr lang="it-IT" sz="2200" dirty="0" smtClean="0">
              <a:latin typeface="Comic Sans MS" pitchFamily="66" charset="0"/>
            </a:endParaRPr>
          </a:p>
          <a:p>
            <a:pPr lvl="0">
              <a:buFont typeface="Arial" pitchFamily="34" charset="0"/>
              <a:buChar char="•"/>
            </a:pPr>
            <a:r>
              <a:rPr lang="x-none" sz="2200" smtClean="0">
                <a:latin typeface="Comic Sans MS" pitchFamily="66" charset="0"/>
              </a:rPr>
              <a:t>la velocità di esecuzione del compito;</a:t>
            </a:r>
            <a:endParaRPr lang="it-IT" sz="2200" dirty="0" smtClean="0">
              <a:latin typeface="Comic Sans MS" pitchFamily="66" charset="0"/>
            </a:endParaRPr>
          </a:p>
          <a:p>
            <a:pPr lvl="0">
              <a:buFont typeface="Arial" pitchFamily="34" charset="0"/>
              <a:buChar char="•"/>
            </a:pPr>
            <a:r>
              <a:rPr lang="x-none" sz="2200" smtClean="0">
                <a:latin typeface="Comic Sans MS" pitchFamily="66" charset="0"/>
              </a:rPr>
              <a:t>la leggibilità dello scritto.</a:t>
            </a:r>
            <a:endParaRPr lang="it-IT" sz="2200" dirty="0" smtClean="0">
              <a:latin typeface="Comic Sans MS" pitchFamily="66" charset="0"/>
            </a:endParaRPr>
          </a:p>
          <a:p>
            <a:pPr lvl="0">
              <a:buFont typeface="Arial" pitchFamily="34" charset="0"/>
              <a:buChar char="•"/>
            </a:pPr>
            <a:endParaRPr lang="it-IT" sz="2200" dirty="0" smtClean="0">
              <a:latin typeface="Comic Sans MS" pitchFamily="66" charset="0"/>
            </a:endParaRPr>
          </a:p>
          <a:p>
            <a:pPr lvl="0">
              <a:buFont typeface="Arial" pitchFamily="34" charset="0"/>
              <a:buChar char="•"/>
            </a:pPr>
            <a:endParaRPr lang="it-IT" sz="2200" dirty="0" smtClean="0">
              <a:latin typeface="Comic Sans MS" pitchFamily="66" charset="0"/>
            </a:endParaRPr>
          </a:p>
          <a:p>
            <a:r>
              <a:rPr lang="it-IT" sz="2200" dirty="0" smtClean="0">
                <a:latin typeface="Comic Sans MS" pitchFamily="66" charset="0"/>
              </a:rPr>
              <a:t>In particolare, il DGM-P prevede che l'operatore possa anche osservare e considerare per ciascun bambino l'eventuale presenza di abitudini di postura del corpo e prensione della penna poco funzionali alla produzione di una scrittura fluida e ben organizzata.</a:t>
            </a:r>
            <a:endParaRPr lang="it-IT" sz="2200" dirty="0">
              <a:latin typeface="Comic Sans MS" pitchFamily="66"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56080" y="1335068"/>
            <a:ext cx="8643966" cy="4088876"/>
          </a:xfrm>
          <a:prstGeom prst="rect">
            <a:avLst/>
          </a:prstGeom>
        </p:spPr>
        <p:txBody>
          <a:bodyPr wrap="square">
            <a:spAutoFit/>
          </a:bodyPr>
          <a:lstStyle/>
          <a:p>
            <a:pPr algn="ctr">
              <a:lnSpc>
                <a:spcPct val="150000"/>
              </a:lnSpc>
            </a:pPr>
            <a:r>
              <a:rPr lang="it-IT" sz="2200" b="1" dirty="0" smtClean="0">
                <a:latin typeface="Comic Sans MS" pitchFamily="66" charset="0"/>
              </a:rPr>
              <a:t>Modalità: </a:t>
            </a:r>
            <a:r>
              <a:rPr lang="it-IT" sz="2200" dirty="0" smtClean="0">
                <a:latin typeface="Comic Sans MS" pitchFamily="66" charset="0"/>
              </a:rPr>
              <a:t>scrittura (in corsivo) su copia</a:t>
            </a:r>
          </a:p>
          <a:p>
            <a:pPr algn="ctr">
              <a:lnSpc>
                <a:spcPct val="150000"/>
              </a:lnSpc>
            </a:pPr>
            <a:r>
              <a:rPr lang="it-IT" sz="2200" b="1" dirty="0" smtClean="0">
                <a:latin typeface="Comic Sans MS" pitchFamily="66" charset="0"/>
              </a:rPr>
              <a:t>Strumenti: </a:t>
            </a:r>
            <a:r>
              <a:rPr lang="it-IT" sz="2200" dirty="0" smtClean="0">
                <a:latin typeface="Comic Sans MS" pitchFamily="66" charset="0"/>
              </a:rPr>
              <a:t>foglio a righe in base alla classe frequentata</a:t>
            </a:r>
          </a:p>
          <a:p>
            <a:pPr algn="ctr">
              <a:lnSpc>
                <a:spcPct val="150000"/>
              </a:lnSpc>
            </a:pPr>
            <a:r>
              <a:rPr lang="it-IT" sz="2200" b="1" dirty="0" smtClean="0">
                <a:latin typeface="Comic Sans MS" pitchFamily="66" charset="0"/>
              </a:rPr>
              <a:t>Compito</a:t>
            </a:r>
            <a:r>
              <a:rPr lang="it-IT" sz="2200" dirty="0" smtClean="0">
                <a:latin typeface="Comic Sans MS" pitchFamily="66" charset="0"/>
              </a:rPr>
              <a:t>: 2 trascrizioni su copia, una per la condizione Migliore e una per quella Veloce</a:t>
            </a:r>
          </a:p>
          <a:p>
            <a:pPr algn="ctr">
              <a:lnSpc>
                <a:spcPct val="150000"/>
              </a:lnSpc>
            </a:pPr>
            <a:endParaRPr lang="it-IT" sz="2200" dirty="0" smtClean="0">
              <a:latin typeface="Comic Sans MS" pitchFamily="66" charset="0"/>
            </a:endParaRPr>
          </a:p>
          <a:p>
            <a:pPr algn="ctr">
              <a:lnSpc>
                <a:spcPct val="150000"/>
              </a:lnSpc>
            </a:pPr>
            <a:endParaRPr lang="it-IT" sz="2200" dirty="0" smtClean="0">
              <a:latin typeface="Comic Sans MS" pitchFamily="66" charset="0"/>
            </a:endParaRPr>
          </a:p>
          <a:p>
            <a:pPr algn="ctr">
              <a:lnSpc>
                <a:spcPct val="150000"/>
              </a:lnSpc>
            </a:pPr>
            <a:r>
              <a:rPr lang="it-IT" sz="2200" dirty="0" smtClean="0">
                <a:latin typeface="Comic Sans MS" pitchFamily="66" charset="0"/>
              </a:rPr>
              <a:t>L’elefante vide benissimo quel topo che rubava qualche pezzo di formaggio</a:t>
            </a:r>
          </a:p>
        </p:txBody>
      </p:sp>
      <p:sp>
        <p:nvSpPr>
          <p:cNvPr id="3" name="Rettangolo 2"/>
          <p:cNvSpPr/>
          <p:nvPr/>
        </p:nvSpPr>
        <p:spPr>
          <a:xfrm>
            <a:off x="1907704" y="620688"/>
            <a:ext cx="5589992" cy="553998"/>
          </a:xfrm>
          <a:prstGeom prst="rect">
            <a:avLst/>
          </a:prstGeom>
        </p:spPr>
        <p:txBody>
          <a:bodyPr wrap="none">
            <a:spAutoFit/>
          </a:bodyPr>
          <a:lstStyle/>
          <a:p>
            <a:pPr lvl="0" algn="ctr"/>
            <a:r>
              <a:rPr lang="it-IT" sz="3000" cap="small" dirty="0" smtClean="0">
                <a:solidFill>
                  <a:prstClr val="black"/>
                </a:solidFill>
                <a:latin typeface="Comic Sans MS" pitchFamily="66" charset="0"/>
              </a:rPr>
              <a:t>DGM-P - materiali e metodo</a:t>
            </a:r>
            <a:endParaRPr lang="it-IT" sz="3000" dirty="0">
              <a:solidFill>
                <a:prstClr val="black"/>
              </a:solidFill>
              <a:latin typeface="Comic Sans MS" pitchFamily="66"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14348" y="1071546"/>
            <a:ext cx="7648248" cy="6017032"/>
          </a:xfrm>
          <a:prstGeom prst="rect">
            <a:avLst/>
          </a:prstGeom>
          <a:noFill/>
        </p:spPr>
        <p:txBody>
          <a:bodyPr wrap="none" rtlCol="0">
            <a:spAutoFit/>
          </a:bodyPr>
          <a:lstStyle/>
          <a:p>
            <a:pPr marL="342900" indent="-342900">
              <a:buAutoNum type="arabicParenR"/>
            </a:pPr>
            <a:r>
              <a:rPr lang="it-IT" sz="2200" dirty="0" smtClean="0">
                <a:solidFill>
                  <a:srgbClr val="FF0000"/>
                </a:solidFill>
                <a:latin typeface="Comic Sans MS" pitchFamily="66" charset="0"/>
              </a:rPr>
              <a:t>Velocità di scrittura</a:t>
            </a:r>
          </a:p>
          <a:p>
            <a:pPr marL="342900" indent="-342900">
              <a:buAutoNum type="arabicParenR"/>
            </a:pPr>
            <a:r>
              <a:rPr lang="it-IT" sz="2200" dirty="0" smtClean="0">
                <a:latin typeface="Comic Sans MS" pitchFamily="66" charset="0"/>
              </a:rPr>
              <a:t>Errori di apprendimento</a:t>
            </a:r>
          </a:p>
          <a:p>
            <a:pPr marL="342900" indent="-342900">
              <a:buAutoNum type="arabicParenR"/>
            </a:pPr>
            <a:r>
              <a:rPr lang="it-IT" sz="2200" dirty="0" smtClean="0">
                <a:solidFill>
                  <a:srgbClr val="00B050"/>
                </a:solidFill>
                <a:latin typeface="Comic Sans MS" pitchFamily="66" charset="0"/>
              </a:rPr>
              <a:t>Autocorrezioni</a:t>
            </a:r>
          </a:p>
          <a:p>
            <a:pPr marL="342900" indent="-342900">
              <a:buAutoNum type="arabicParenR"/>
            </a:pPr>
            <a:r>
              <a:rPr lang="it-IT" sz="2200" dirty="0" smtClean="0">
                <a:solidFill>
                  <a:srgbClr val="00B0F0"/>
                </a:solidFill>
                <a:latin typeface="Comic Sans MS" pitchFamily="66" charset="0"/>
              </a:rPr>
              <a:t>Lettere fluttuanti</a:t>
            </a:r>
          </a:p>
          <a:p>
            <a:pPr marL="342900" indent="-342900">
              <a:buAutoNum type="arabicParenR"/>
            </a:pPr>
            <a:r>
              <a:rPr lang="it-IT" sz="2200" dirty="0" smtClean="0">
                <a:solidFill>
                  <a:srgbClr val="00B0F0"/>
                </a:solidFill>
                <a:latin typeface="Comic Sans MS" pitchFamily="66" charset="0"/>
              </a:rPr>
              <a:t>Dismetrie</a:t>
            </a:r>
          </a:p>
          <a:p>
            <a:pPr marL="342900" indent="-342900">
              <a:buAutoNum type="arabicParenR"/>
            </a:pPr>
            <a:r>
              <a:rPr lang="it-IT" sz="2200" dirty="0" smtClean="0">
                <a:solidFill>
                  <a:srgbClr val="00B050"/>
                </a:solidFill>
                <a:latin typeface="Comic Sans MS" pitchFamily="66" charset="0"/>
              </a:rPr>
              <a:t>Confusione tra lettere simili</a:t>
            </a:r>
          </a:p>
          <a:p>
            <a:pPr marL="342900" indent="-342900">
              <a:buAutoNum type="arabicParenR"/>
            </a:pPr>
            <a:r>
              <a:rPr lang="it-IT" sz="2200" dirty="0" smtClean="0">
                <a:solidFill>
                  <a:srgbClr val="FF0000"/>
                </a:solidFill>
                <a:latin typeface="Comic Sans MS" pitchFamily="66" charset="0"/>
              </a:rPr>
              <a:t>Tratti ascendenti/discendenti ridotti nella dimensione</a:t>
            </a:r>
          </a:p>
          <a:p>
            <a:pPr marL="342900" indent="-342900">
              <a:buAutoNum type="arabicParenR"/>
            </a:pPr>
            <a:r>
              <a:rPr lang="it-IT" sz="2200" dirty="0" smtClean="0">
                <a:solidFill>
                  <a:srgbClr val="00B050"/>
                </a:solidFill>
                <a:latin typeface="Comic Sans MS" pitchFamily="66" charset="0"/>
              </a:rPr>
              <a:t>Lettere irriconoscibili</a:t>
            </a:r>
          </a:p>
          <a:p>
            <a:pPr marL="342900" indent="-342900">
              <a:buAutoNum type="arabicParenR"/>
            </a:pPr>
            <a:r>
              <a:rPr lang="it-IT" sz="2200" dirty="0" smtClean="0">
                <a:solidFill>
                  <a:srgbClr val="FF0000"/>
                </a:solidFill>
                <a:latin typeface="Comic Sans MS" pitchFamily="66" charset="0"/>
              </a:rPr>
              <a:t>Spazi insufficienti tra le lettere (“collisioni”)</a:t>
            </a:r>
          </a:p>
          <a:p>
            <a:pPr marL="342900" indent="-342900">
              <a:buAutoNum type="arabicParenR"/>
            </a:pPr>
            <a:r>
              <a:rPr lang="it-IT" sz="2200" dirty="0" smtClean="0">
                <a:solidFill>
                  <a:srgbClr val="00B0F0"/>
                </a:solidFill>
                <a:latin typeface="Comic Sans MS" pitchFamily="66" charset="0"/>
              </a:rPr>
              <a:t>Ampiezza massima della fluttuazione delle lettere</a:t>
            </a:r>
          </a:p>
          <a:p>
            <a:pPr marL="342900" indent="-342900"/>
            <a:r>
              <a:rPr lang="it-IT" sz="2200" dirty="0" smtClean="0">
                <a:solidFill>
                  <a:srgbClr val="00B0F0"/>
                </a:solidFill>
                <a:latin typeface="Comic Sans MS" pitchFamily="66" charset="0"/>
              </a:rPr>
              <a:t>11 e 12) Massima variazione d’altezza delle lettere</a:t>
            </a:r>
          </a:p>
          <a:p>
            <a:pPr marL="342900" indent="-342900"/>
            <a:r>
              <a:rPr lang="it-IT" sz="2200" dirty="0" smtClean="0">
                <a:solidFill>
                  <a:srgbClr val="00B0F0"/>
                </a:solidFill>
                <a:latin typeface="Comic Sans MS" pitchFamily="66" charset="0"/>
              </a:rPr>
              <a:t>              (medie e </a:t>
            </a:r>
            <a:r>
              <a:rPr lang="it-IT" sz="2200" dirty="0" err="1" smtClean="0">
                <a:solidFill>
                  <a:srgbClr val="00B0F0"/>
                </a:solidFill>
                <a:latin typeface="Comic Sans MS" pitchFamily="66" charset="0"/>
              </a:rPr>
              <a:t>asc</a:t>
            </a:r>
            <a:r>
              <a:rPr lang="it-IT" sz="2200" dirty="0" smtClean="0">
                <a:solidFill>
                  <a:srgbClr val="00B0F0"/>
                </a:solidFill>
                <a:latin typeface="Comic Sans MS" pitchFamily="66" charset="0"/>
              </a:rPr>
              <a:t>./disc.)</a:t>
            </a:r>
          </a:p>
          <a:p>
            <a:pPr marL="342900" indent="-342900"/>
            <a:endParaRPr lang="it-IT" sz="2200" dirty="0" smtClean="0">
              <a:latin typeface="Comic Sans MS" pitchFamily="66" charset="0"/>
            </a:endParaRPr>
          </a:p>
          <a:p>
            <a:pPr marL="342900" indent="-342900"/>
            <a:r>
              <a:rPr lang="it-IT" sz="2200" dirty="0" smtClean="0">
                <a:latin typeface="Comic Sans MS" pitchFamily="66" charset="0"/>
              </a:rPr>
              <a:t>Scheda per l’osservazione della prensione e della </a:t>
            </a:r>
            <a:r>
              <a:rPr lang="it-IT" sz="2200" dirty="0" smtClean="0">
                <a:latin typeface="Comic Sans MS" pitchFamily="66" charset="0"/>
              </a:rPr>
              <a:t>postura</a:t>
            </a:r>
          </a:p>
          <a:p>
            <a:pPr marL="342900" indent="-342900"/>
            <a:endParaRPr lang="it-IT" sz="1100" dirty="0" smtClean="0">
              <a:solidFill>
                <a:srgbClr val="FF0000"/>
              </a:solidFill>
              <a:latin typeface="Comic Sans MS" pitchFamily="66" charset="0"/>
            </a:endParaRPr>
          </a:p>
          <a:p>
            <a:pPr marL="342900" indent="-342900"/>
            <a:endParaRPr lang="it-IT" sz="1100" smtClean="0">
              <a:solidFill>
                <a:srgbClr val="FF0000"/>
              </a:solidFill>
              <a:latin typeface="Comic Sans MS" pitchFamily="66" charset="0"/>
            </a:endParaRPr>
          </a:p>
          <a:p>
            <a:pPr marL="342900" indent="-342900"/>
            <a:r>
              <a:rPr lang="it-IT" sz="1100" smtClean="0">
                <a:solidFill>
                  <a:srgbClr val="FF0000"/>
                </a:solidFill>
                <a:latin typeface="Comic Sans MS" pitchFamily="66" charset="0"/>
              </a:rPr>
              <a:t>Efficienza </a:t>
            </a:r>
            <a:r>
              <a:rPr lang="it-IT" sz="1100" dirty="0" smtClean="0">
                <a:solidFill>
                  <a:srgbClr val="FF0000"/>
                </a:solidFill>
                <a:latin typeface="Comic Sans MS" pitchFamily="66" charset="0"/>
              </a:rPr>
              <a:t>motoria o automatizzazione</a:t>
            </a:r>
          </a:p>
          <a:p>
            <a:pPr marL="342900" indent="-342900"/>
            <a:r>
              <a:rPr lang="it-IT" sz="1100" dirty="0" smtClean="0">
                <a:solidFill>
                  <a:srgbClr val="00B050"/>
                </a:solidFill>
                <a:latin typeface="Comic Sans MS" pitchFamily="66" charset="0"/>
              </a:rPr>
              <a:t>Schemi motori</a:t>
            </a:r>
          </a:p>
          <a:p>
            <a:pPr marL="342900" indent="-342900"/>
            <a:r>
              <a:rPr lang="it-IT" sz="1100" dirty="0" smtClean="0">
                <a:solidFill>
                  <a:srgbClr val="00B0F0"/>
                </a:solidFill>
                <a:latin typeface="Comic Sans MS" pitchFamily="66" charset="0"/>
              </a:rPr>
              <a:t>Abilità </a:t>
            </a:r>
            <a:r>
              <a:rPr lang="it-IT" sz="1100" dirty="0" err="1" smtClean="0">
                <a:solidFill>
                  <a:srgbClr val="00B0F0"/>
                </a:solidFill>
                <a:latin typeface="Comic Sans MS" pitchFamily="66" charset="0"/>
              </a:rPr>
              <a:t>visuo</a:t>
            </a:r>
            <a:r>
              <a:rPr lang="it-IT" sz="1100" dirty="0" smtClean="0">
                <a:solidFill>
                  <a:srgbClr val="00B0F0"/>
                </a:solidFill>
                <a:latin typeface="Comic Sans MS" pitchFamily="66" charset="0"/>
              </a:rPr>
              <a:t>-spaziali</a:t>
            </a:r>
            <a:endParaRPr lang="it-IT" sz="1100" dirty="0" smtClean="0">
              <a:solidFill>
                <a:srgbClr val="00B0F0"/>
              </a:solidFill>
              <a:latin typeface="Comic Sans MS" pitchFamily="66" charset="0"/>
            </a:endParaRPr>
          </a:p>
          <a:p>
            <a:pPr marL="342900" indent="-342900"/>
            <a:endParaRPr lang="it-IT" sz="2200" dirty="0">
              <a:latin typeface="Comic Sans MS" pitchFamily="66" charset="0"/>
            </a:endParaRPr>
          </a:p>
        </p:txBody>
      </p:sp>
      <p:sp>
        <p:nvSpPr>
          <p:cNvPr id="3" name="Rettangolo 2"/>
          <p:cNvSpPr/>
          <p:nvPr/>
        </p:nvSpPr>
        <p:spPr>
          <a:xfrm>
            <a:off x="2771800" y="260648"/>
            <a:ext cx="3539752" cy="553998"/>
          </a:xfrm>
          <a:prstGeom prst="rect">
            <a:avLst/>
          </a:prstGeom>
        </p:spPr>
        <p:txBody>
          <a:bodyPr wrap="none">
            <a:spAutoFit/>
          </a:bodyPr>
          <a:lstStyle/>
          <a:p>
            <a:r>
              <a:rPr lang="it-IT" sz="3000" cap="small" dirty="0" smtClean="0">
                <a:solidFill>
                  <a:prstClr val="black"/>
                </a:solidFill>
                <a:latin typeface="Comic Sans MS" pitchFamily="66" charset="0"/>
                <a:ea typeface="+mj-ea"/>
                <a:cs typeface="+mj-cs"/>
              </a:rPr>
              <a:t>DGM-P- parametri</a:t>
            </a:r>
            <a:endParaRPr lang="it-IT" sz="3000" dirty="0">
              <a:latin typeface="Comic Sans MS" pitchFamily="66" charset="0"/>
            </a:endParaRPr>
          </a:p>
        </p:txBody>
      </p:sp>
      <p:sp>
        <p:nvSpPr>
          <p:cNvPr id="4" name="Nastro perforato 3"/>
          <p:cNvSpPr/>
          <p:nvPr/>
        </p:nvSpPr>
        <p:spPr>
          <a:xfrm>
            <a:off x="827584" y="5805264"/>
            <a:ext cx="2520280" cy="1052736"/>
          </a:xfrm>
          <a:prstGeom prst="flowChartPunchedTap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sz="2400" dirty="0" smtClean="0">
                <a:solidFill>
                  <a:schemeClr val="tx1"/>
                </a:solidFill>
                <a:latin typeface="Comic Sans MS" panose="030F0702030302020204" pitchFamily="66" charset="0"/>
              </a:rPr>
              <a:t>Già dal IV anno della Primaria è possibile osservare il processo di personalizzazione della scrittura che, seppur entro certi limiti, rende più difficile l’attestazione della presenza di una reale difficoltà a livello grafo-motorio.</a:t>
            </a:r>
            <a:endParaRPr lang="it-IT" sz="2400" dirty="0">
              <a:solidFill>
                <a:schemeClr val="tx1"/>
              </a:solidFill>
              <a:latin typeface="Comic Sans MS" panose="030F0702030302020204" pitchFamily="66" charset="0"/>
            </a:endParaRPr>
          </a:p>
        </p:txBody>
      </p:sp>
      <p:pic>
        <p:nvPicPr>
          <p:cNvPr id="4" name="Segnaposto contenut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26813" y="3284984"/>
            <a:ext cx="3825974" cy="2518766"/>
          </a:xfrm>
        </p:spPr>
      </p:pic>
    </p:spTree>
    <p:extLst>
      <p:ext uri="{BB962C8B-B14F-4D97-AF65-F5344CB8AC3E}">
        <p14:creationId xmlns:p14="http://schemas.microsoft.com/office/powerpoint/2010/main" val="4001139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sz="2400" dirty="0" smtClean="0">
                <a:solidFill>
                  <a:schemeClr val="tx1"/>
                </a:solidFill>
                <a:latin typeface="Comic Sans MS" panose="030F0702030302020204" pitchFamily="66" charset="0"/>
              </a:rPr>
              <a:t>Anche per</a:t>
            </a:r>
            <a:r>
              <a:rPr lang="it-IT" sz="2400" dirty="0" smtClean="0">
                <a:latin typeface="Comic Sans MS" panose="030F0702030302020204" pitchFamily="66" charset="0"/>
              </a:rPr>
              <a:t> </a:t>
            </a:r>
            <a:r>
              <a:rPr lang="it-IT" sz="2400" dirty="0" smtClean="0">
                <a:solidFill>
                  <a:schemeClr val="tx1"/>
                </a:solidFill>
                <a:latin typeface="Comic Sans MS" panose="030F0702030302020204" pitchFamily="66" charset="0"/>
              </a:rPr>
              <a:t>questo motivo è fondamentale una diagnosi precoce (ovvero entro i primi anni della Scuola Primaria), che possa garantire un pronto intervento e perciò dei miglioramenti più veloci, volti anche a prevenire le conseguenze secondarie del disturbo sul piano emotivo e sociale (ansia sociale, difficoltà emotive, depressione, bullismo, etc.)</a:t>
            </a:r>
            <a:endParaRPr lang="it-IT" sz="2400" dirty="0">
              <a:solidFill>
                <a:schemeClr val="tx1"/>
              </a:solidFill>
              <a:latin typeface="Comic Sans MS" panose="030F0702030302020204" pitchFamily="66" charset="0"/>
            </a:endParaRPr>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1500" y="4293096"/>
            <a:ext cx="3276600" cy="1390650"/>
          </a:xfrm>
          <a:prstGeom prst="rect">
            <a:avLst/>
          </a:prstGeom>
        </p:spPr>
      </p:pic>
    </p:spTree>
    <p:extLst>
      <p:ext uri="{BB962C8B-B14F-4D97-AF65-F5344CB8AC3E}">
        <p14:creationId xmlns:p14="http://schemas.microsoft.com/office/powerpoint/2010/main" val="16000343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ma 1"/>
          <p:cNvGraphicFramePr/>
          <p:nvPr>
            <p:extLst>
              <p:ext uri="{D42A27DB-BD31-4B8C-83A1-F6EECF244321}">
                <p14:modId xmlns:p14="http://schemas.microsoft.com/office/powerpoint/2010/main" val="2488819102"/>
              </p:ext>
            </p:extLst>
          </p:nvPr>
        </p:nvGraphicFramePr>
        <p:xfrm>
          <a:off x="-1071602" y="-214362"/>
          <a:ext cx="10215602" cy="70723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835696" y="692696"/>
            <a:ext cx="6696744" cy="3024336"/>
          </a:xfrm>
        </p:spPr>
        <p:txBody>
          <a:bodyPr>
            <a:noAutofit/>
          </a:bodyPr>
          <a:lstStyle/>
          <a:p>
            <a:r>
              <a:rPr lang="it-IT" sz="1600" dirty="0" smtClean="0">
                <a:latin typeface="Comic Sans MS" panose="030F0702030302020204" pitchFamily="66" charset="0"/>
              </a:rPr>
              <a:t>Con l’inizio della personalizzazione della scrittura, si è notato che i ragazzi commettono più errori di ‘’dismetria’’ rispetto ai compagni delle classi inferiori (staccano di più le lettere tra loro e parti di una stessa lettera; non chiusura degli occhielli; sovrapposizioni tra parti di lettere adiacenti, etc.), introducendo anche caratteri che appartengono a stili diversi.</a:t>
            </a:r>
          </a:p>
          <a:p>
            <a:endParaRPr lang="it-IT" sz="1600" dirty="0" smtClean="0">
              <a:latin typeface="Comic Sans MS" panose="030F0702030302020204" pitchFamily="66" charset="0"/>
            </a:endParaRPr>
          </a:p>
          <a:p>
            <a:r>
              <a:rPr lang="it-IT" sz="1600" dirty="0" smtClean="0">
                <a:latin typeface="Comic Sans MS" panose="030F0702030302020204" pitchFamily="66" charset="0"/>
              </a:rPr>
              <a:t>Non è raro, infatti, che il punteggio nei test che valutano la disgrafia tenda ad abbassarsi nonostante una miglior padronanza dello strumento e della lingua scritta più in generale.</a:t>
            </a:r>
            <a:endParaRPr lang="it-IT" sz="1600" dirty="0">
              <a:latin typeface="Comic Sans MS" panose="030F0702030302020204" pitchFamily="66" charset="0"/>
            </a:endParaRPr>
          </a:p>
        </p:txBody>
      </p:sp>
      <p:pic>
        <p:nvPicPr>
          <p:cNvPr id="5" name="Segnaposto contenuto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66144" b="23454"/>
          <a:stretch/>
        </p:blipFill>
        <p:spPr>
          <a:xfrm>
            <a:off x="3263854" y="4293096"/>
            <a:ext cx="3840427" cy="2304256"/>
          </a:xfrm>
          <a:prstGeom prst="rect">
            <a:avLst/>
          </a:prstGeom>
        </p:spPr>
      </p:pic>
    </p:spTree>
    <p:extLst>
      <p:ext uri="{BB962C8B-B14F-4D97-AF65-F5344CB8AC3E}">
        <p14:creationId xmlns:p14="http://schemas.microsoft.com/office/powerpoint/2010/main" val="2271577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p:txBody>
          <a:bodyPr>
            <a:normAutofit/>
          </a:bodyPr>
          <a:lstStyle/>
          <a:p>
            <a:r>
              <a:rPr lang="it-IT" sz="2000" dirty="0">
                <a:latin typeface="Comic Sans MS" panose="030F0702030302020204" pitchFamily="66" charset="0"/>
              </a:rPr>
              <a:t>I</a:t>
            </a:r>
            <a:r>
              <a:rPr lang="it-IT" sz="2000" dirty="0" smtClean="0">
                <a:latin typeface="Comic Sans MS" panose="030F0702030302020204" pitchFamily="66" charset="0"/>
              </a:rPr>
              <a:t>noltre, frequenti sono anche gli ‘’errori di apprendimento’’…</a:t>
            </a:r>
            <a:endParaRPr lang="it-IT" sz="2000" dirty="0">
              <a:latin typeface="Comic Sans MS" panose="030F0702030302020204" pitchFamily="66" charset="0"/>
            </a:endParaRPr>
          </a:p>
        </p:txBody>
      </p:sp>
      <p:pic>
        <p:nvPicPr>
          <p:cNvPr id="5" name="Segnaposto contenuto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65531" y="3086893"/>
            <a:ext cx="3552825" cy="1285875"/>
          </a:xfrm>
          <a:prstGeom prst="rect">
            <a:avLst/>
          </a:prstGeom>
        </p:spPr>
      </p:pic>
    </p:spTree>
    <p:extLst>
      <p:ext uri="{BB962C8B-B14F-4D97-AF65-F5344CB8AC3E}">
        <p14:creationId xmlns:p14="http://schemas.microsoft.com/office/powerpoint/2010/main" val="1081936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Esperienza di lavoro:</a:t>
            </a:r>
            <a:endParaRPr lang="it-IT" dirty="0"/>
          </a:p>
        </p:txBody>
      </p:sp>
      <p:sp>
        <p:nvSpPr>
          <p:cNvPr id="3" name="Segnaposto contenuto 2"/>
          <p:cNvSpPr>
            <a:spLocks noGrp="1"/>
          </p:cNvSpPr>
          <p:nvPr>
            <p:ph idx="1"/>
          </p:nvPr>
        </p:nvSpPr>
        <p:spPr/>
        <p:txBody>
          <a:bodyPr>
            <a:normAutofit/>
          </a:bodyPr>
          <a:lstStyle/>
          <a:p>
            <a:pPr marL="0" indent="0">
              <a:buNone/>
            </a:pPr>
            <a:r>
              <a:rPr lang="it-IT" sz="2000" dirty="0" smtClean="0">
                <a:latin typeface="Comic Sans MS" panose="030F0702030302020204" pitchFamily="66" charset="0"/>
              </a:rPr>
              <a:t>Il </a:t>
            </a:r>
            <a:r>
              <a:rPr lang="it-IT" sz="2000" dirty="0" err="1" smtClean="0">
                <a:latin typeface="Comic Sans MS" panose="030F0702030302020204" pitchFamily="66" charset="0"/>
              </a:rPr>
              <a:t>tablet</a:t>
            </a:r>
            <a:r>
              <a:rPr lang="it-IT" sz="2000" dirty="0" smtClean="0">
                <a:latin typeface="Comic Sans MS" panose="030F0702030302020204" pitchFamily="66" charset="0"/>
              </a:rPr>
              <a:t> può essere un utile strumento nel trattamento della disgrafia, soprattutto se finalizzato al miglioramento degli aspetti motori e se associato ai più classici interventi carta e matita</a:t>
            </a:r>
            <a:endParaRPr lang="it-IT" sz="2000" dirty="0">
              <a:latin typeface="Comic Sans MS" panose="030F0702030302020204" pitchFamily="66" charset="0"/>
            </a:endParaRPr>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8227" y="4149080"/>
            <a:ext cx="3240360" cy="2449109"/>
          </a:xfrm>
          <a:prstGeom prst="rect">
            <a:avLst/>
          </a:prstGeom>
        </p:spPr>
      </p:pic>
    </p:spTree>
    <p:extLst>
      <p:ext uri="{BB962C8B-B14F-4D97-AF65-F5344CB8AC3E}">
        <p14:creationId xmlns:p14="http://schemas.microsoft.com/office/powerpoint/2010/main" val="21804973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contenuto 5" descr="yhank u.jpg"/>
          <p:cNvPicPr>
            <a:picLocks noGrp="1" noChangeAspect="1"/>
          </p:cNvPicPr>
          <p:nvPr>
            <p:ph idx="1"/>
          </p:nvPr>
        </p:nvPicPr>
        <p:blipFill>
          <a:blip r:embed="rId2" cstate="print"/>
          <a:stretch>
            <a:fillRect/>
          </a:stretch>
        </p:blipFill>
        <p:spPr>
          <a:xfrm>
            <a:off x="2214546" y="1628800"/>
            <a:ext cx="4929221" cy="3256807"/>
          </a:xfrm>
        </p:spPr>
      </p:pic>
      <p:sp>
        <p:nvSpPr>
          <p:cNvPr id="3" name="CasellaDiTesto 2"/>
          <p:cNvSpPr txBox="1"/>
          <p:nvPr/>
        </p:nvSpPr>
        <p:spPr>
          <a:xfrm>
            <a:off x="1259632" y="4730941"/>
            <a:ext cx="7358114" cy="677108"/>
          </a:xfrm>
          <a:prstGeom prst="rect">
            <a:avLst/>
          </a:prstGeom>
          <a:noFill/>
        </p:spPr>
        <p:txBody>
          <a:bodyPr wrap="square" rtlCol="0">
            <a:spAutoFit/>
          </a:bodyPr>
          <a:lstStyle/>
          <a:p>
            <a:endParaRPr lang="it-IT" sz="2000" dirty="0" smtClean="0"/>
          </a:p>
          <a:p>
            <a:endParaRPr lang="it-IT" dirty="0"/>
          </a:p>
        </p:txBody>
      </p:sp>
      <p:sp>
        <p:nvSpPr>
          <p:cNvPr id="5" name="CasellaDiTesto 4"/>
          <p:cNvSpPr txBox="1"/>
          <p:nvPr/>
        </p:nvSpPr>
        <p:spPr>
          <a:xfrm>
            <a:off x="1486615" y="5229200"/>
            <a:ext cx="6385081" cy="584775"/>
          </a:xfrm>
          <a:prstGeom prst="rect">
            <a:avLst/>
          </a:prstGeom>
          <a:noFill/>
        </p:spPr>
        <p:txBody>
          <a:bodyPr wrap="none" rtlCol="0">
            <a:spAutoFit/>
          </a:bodyPr>
          <a:lstStyle/>
          <a:p>
            <a:pPr algn="ctr"/>
            <a:r>
              <a:rPr lang="it-IT" sz="3200" b="1" dirty="0" smtClean="0">
                <a:latin typeface="Comic Sans MS" pitchFamily="66" charset="0"/>
              </a:rPr>
              <a:t>GRAZIE PER L’ATTENZIONE!!!</a:t>
            </a:r>
            <a:endParaRPr lang="it-IT" sz="3200" b="1" dirty="0">
              <a:latin typeface="Comic Sans MS"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043608" y="1124744"/>
            <a:ext cx="8286808" cy="4873752"/>
          </a:xfrm>
        </p:spPr>
        <p:txBody>
          <a:bodyPr>
            <a:normAutofit/>
          </a:bodyPr>
          <a:lstStyle/>
          <a:p>
            <a:pPr marL="0" indent="0" algn="ctr">
              <a:spcBef>
                <a:spcPts val="0"/>
              </a:spcBef>
              <a:buNone/>
            </a:pPr>
            <a:r>
              <a:rPr lang="it-IT" sz="2400" dirty="0" smtClean="0">
                <a:latin typeface="Comic Sans MS" pitchFamily="66" charset="0"/>
              </a:rPr>
              <a:t>Fondamentale è che tutte queste competenze siano correttamente sviluppate e ben INTEGRATE tra loro, insieme con memoria e attenzione:</a:t>
            </a:r>
          </a:p>
          <a:p>
            <a:pPr marL="0" indent="0" algn="ctr">
              <a:spcBef>
                <a:spcPts val="0"/>
              </a:spcBef>
              <a:buNone/>
            </a:pPr>
            <a:r>
              <a:rPr lang="it-IT" sz="2400" dirty="0" smtClean="0">
                <a:latin typeface="Comic Sans MS" pitchFamily="66" charset="0"/>
              </a:rPr>
              <a:t>ne è un esempio l’</a:t>
            </a:r>
            <a:r>
              <a:rPr lang="it-IT" sz="2400" i="1" dirty="0" smtClean="0">
                <a:latin typeface="Comic Sans MS" pitchFamily="66" charset="0"/>
              </a:rPr>
              <a:t>integrazione </a:t>
            </a:r>
            <a:r>
              <a:rPr lang="it-IT" sz="2400" i="1" dirty="0" err="1" smtClean="0">
                <a:latin typeface="Comic Sans MS" pitchFamily="66" charset="0"/>
              </a:rPr>
              <a:t>visuo-motoria</a:t>
            </a:r>
            <a:r>
              <a:rPr lang="it-IT" sz="2400" dirty="0" smtClean="0">
                <a:latin typeface="Comic Sans MS" pitchFamily="66" charset="0"/>
              </a:rPr>
              <a:t>, ovvero </a:t>
            </a:r>
            <a:r>
              <a:rPr lang="it-IT" sz="2400" i="1" dirty="0" smtClean="0">
                <a:latin typeface="Comic Sans MS" pitchFamily="66" charset="0"/>
              </a:rPr>
              <a:t>la coordinazione tra le abilità </a:t>
            </a:r>
            <a:r>
              <a:rPr lang="it-IT" sz="2400" i="1" dirty="0" err="1" smtClean="0">
                <a:latin typeface="Comic Sans MS" pitchFamily="66" charset="0"/>
              </a:rPr>
              <a:t>visuo-percettive</a:t>
            </a:r>
            <a:r>
              <a:rPr lang="it-IT" sz="2400" i="1" dirty="0" smtClean="0">
                <a:latin typeface="Comic Sans MS" pitchFamily="66" charset="0"/>
              </a:rPr>
              <a:t> e i movimenti delle dita </a:t>
            </a:r>
            <a:r>
              <a:rPr lang="it-IT" sz="2400" dirty="0" smtClean="0">
                <a:latin typeface="Comic Sans MS" pitchFamily="66" charset="0"/>
              </a:rPr>
              <a:t>(</a:t>
            </a:r>
            <a:r>
              <a:rPr lang="it-IT" sz="2400" dirty="0" err="1" smtClean="0">
                <a:latin typeface="Comic Sans MS" pitchFamily="66" charset="0"/>
              </a:rPr>
              <a:t>Beery</a:t>
            </a:r>
            <a:r>
              <a:rPr lang="it-IT" sz="2400" dirty="0" smtClean="0">
                <a:latin typeface="Comic Sans MS" pitchFamily="66" charset="0"/>
              </a:rPr>
              <a:t>, 2004)</a:t>
            </a:r>
            <a:endParaRPr lang="it-IT" sz="2400" dirty="0">
              <a:latin typeface="Comic Sans MS" pitchFamily="66" charset="0"/>
            </a:endParaRPr>
          </a:p>
        </p:txBody>
      </p:sp>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4804" y="3717032"/>
            <a:ext cx="3744416" cy="2804698"/>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egnaposto contenuto 7"/>
          <p:cNvSpPr>
            <a:spLocks noGrp="1"/>
          </p:cNvSpPr>
          <p:nvPr>
            <p:ph idx="1"/>
          </p:nvPr>
        </p:nvSpPr>
        <p:spPr>
          <a:xfrm>
            <a:off x="1907704" y="548680"/>
            <a:ext cx="6387480" cy="4873752"/>
          </a:xfrm>
        </p:spPr>
        <p:txBody>
          <a:bodyPr>
            <a:normAutofit/>
          </a:bodyPr>
          <a:lstStyle/>
          <a:p>
            <a:pPr marL="0" indent="0" algn="ctr">
              <a:lnSpc>
                <a:spcPct val="150000"/>
              </a:lnSpc>
              <a:spcBef>
                <a:spcPts val="0"/>
              </a:spcBef>
              <a:buNone/>
            </a:pPr>
            <a:endParaRPr lang="it-IT" sz="2800" b="1" dirty="0" smtClean="0"/>
          </a:p>
          <a:p>
            <a:pPr marL="0" indent="0" algn="ctr">
              <a:lnSpc>
                <a:spcPct val="150000"/>
              </a:lnSpc>
              <a:spcBef>
                <a:spcPts val="0"/>
              </a:spcBef>
              <a:buNone/>
            </a:pPr>
            <a:r>
              <a:rPr lang="it-IT" sz="2800" b="1" dirty="0" smtClean="0">
                <a:latin typeface="Comic Sans MS" pitchFamily="66" charset="0"/>
              </a:rPr>
              <a:t>Per gli adulti scrivere è un’operazione piuttosto facile, poiché hanno da molto tempo memorizzato i tratti che compongono le singole lettere </a:t>
            </a:r>
          </a:p>
          <a:p>
            <a:pPr marL="0" indent="0" algn="ctr">
              <a:lnSpc>
                <a:spcPct val="150000"/>
              </a:lnSpc>
              <a:spcBef>
                <a:spcPts val="0"/>
              </a:spcBef>
              <a:buNone/>
            </a:pPr>
            <a:r>
              <a:rPr lang="it-IT" sz="2800" b="1" dirty="0" smtClean="0">
                <a:latin typeface="Comic Sans MS" pitchFamily="66" charset="0"/>
              </a:rPr>
              <a:t>e automatizzato i relativi movimenti </a:t>
            </a:r>
          </a:p>
          <a:p>
            <a:pPr marL="0" indent="0">
              <a:lnSpc>
                <a:spcPct val="150000"/>
              </a:lnSpc>
              <a:spcBef>
                <a:spcPts val="0"/>
              </a:spcBef>
              <a:buNone/>
            </a:pPr>
            <a:endParaRPr lang="it-IT" sz="2800" b="1"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2555776" y="376408"/>
            <a:ext cx="5064207" cy="769441"/>
          </a:xfrm>
          <a:prstGeom prst="rect">
            <a:avLst/>
          </a:prstGeom>
          <a:noFill/>
        </p:spPr>
        <p:txBody>
          <a:bodyPr wrap="none" rtlCol="0">
            <a:spAutoFit/>
          </a:bodyPr>
          <a:lstStyle/>
          <a:p>
            <a:r>
              <a:rPr lang="it-IT" sz="2200" dirty="0" smtClean="0">
                <a:latin typeface="Comic Sans MS" pitchFamily="66" charset="0"/>
              </a:rPr>
              <a:t>Lo </a:t>
            </a:r>
            <a:r>
              <a:rPr lang="it-IT" sz="2200" b="1" dirty="0" smtClean="0">
                <a:latin typeface="Comic Sans MS" pitchFamily="66" charset="0"/>
              </a:rPr>
              <a:t>STAMPATELLO MAIUSCOLO </a:t>
            </a:r>
          </a:p>
          <a:p>
            <a:r>
              <a:rPr lang="it-IT" sz="2200" dirty="0" smtClean="0">
                <a:latin typeface="Comic Sans MS" pitchFamily="66" charset="0"/>
              </a:rPr>
              <a:t>è il sistema più </a:t>
            </a:r>
            <a:r>
              <a:rPr lang="it-IT" sz="2200" u="sng" dirty="0" smtClean="0">
                <a:latin typeface="Comic Sans MS" pitchFamily="66" charset="0"/>
              </a:rPr>
              <a:t>facile</a:t>
            </a:r>
            <a:r>
              <a:rPr lang="it-IT" sz="2200" dirty="0" smtClean="0">
                <a:latin typeface="Comic Sans MS" pitchFamily="66" charset="0"/>
              </a:rPr>
              <a:t> da apprendere </a:t>
            </a:r>
            <a:endParaRPr lang="it-IT" sz="2200" dirty="0">
              <a:latin typeface="Comic Sans MS" pitchFamily="66" charset="0"/>
            </a:endParaRPr>
          </a:p>
        </p:txBody>
      </p:sp>
      <p:sp>
        <p:nvSpPr>
          <p:cNvPr id="5" name="Freccia in giù 4"/>
          <p:cNvSpPr/>
          <p:nvPr/>
        </p:nvSpPr>
        <p:spPr>
          <a:xfrm>
            <a:off x="4821761" y="1338503"/>
            <a:ext cx="428628" cy="5715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Comic Sans MS" pitchFamily="66" charset="0"/>
            </a:endParaRPr>
          </a:p>
        </p:txBody>
      </p:sp>
      <p:sp>
        <p:nvSpPr>
          <p:cNvPr id="6" name="CasellaDiTesto 5"/>
          <p:cNvSpPr txBox="1"/>
          <p:nvPr/>
        </p:nvSpPr>
        <p:spPr>
          <a:xfrm>
            <a:off x="2843808" y="2132856"/>
            <a:ext cx="4384534" cy="769441"/>
          </a:xfrm>
          <a:prstGeom prst="rect">
            <a:avLst/>
          </a:prstGeom>
          <a:noFill/>
        </p:spPr>
        <p:txBody>
          <a:bodyPr wrap="none" rtlCol="0">
            <a:spAutoFit/>
          </a:bodyPr>
          <a:lstStyle/>
          <a:p>
            <a:r>
              <a:rPr lang="it-IT" sz="2200" dirty="0" smtClean="0">
                <a:latin typeface="Comic Sans MS" pitchFamily="66" charset="0"/>
              </a:rPr>
              <a:t>Lettere separate spazialmente, </a:t>
            </a:r>
          </a:p>
          <a:p>
            <a:r>
              <a:rPr lang="it-IT" sz="2200" dirty="0" smtClean="0">
                <a:latin typeface="Comic Sans MS" pitchFamily="66" charset="0"/>
              </a:rPr>
              <a:t>pochi tratti distintivi</a:t>
            </a:r>
            <a:endParaRPr lang="it-IT" sz="2200" dirty="0">
              <a:latin typeface="Comic Sans MS" pitchFamily="66" charset="0"/>
            </a:endParaRPr>
          </a:p>
        </p:txBody>
      </p:sp>
      <p:sp>
        <p:nvSpPr>
          <p:cNvPr id="7" name="CasellaDiTesto 6"/>
          <p:cNvSpPr txBox="1"/>
          <p:nvPr/>
        </p:nvSpPr>
        <p:spPr>
          <a:xfrm>
            <a:off x="2051720" y="2996952"/>
            <a:ext cx="6643735" cy="2062103"/>
          </a:xfrm>
          <a:prstGeom prst="rect">
            <a:avLst/>
          </a:prstGeom>
          <a:noFill/>
        </p:spPr>
        <p:txBody>
          <a:bodyPr wrap="square" rtlCol="0">
            <a:spAutoFit/>
          </a:bodyPr>
          <a:lstStyle/>
          <a:p>
            <a:r>
              <a:rPr lang="it-IT" sz="2200" dirty="0" smtClean="0">
                <a:latin typeface="Comic Sans MS" pitchFamily="66" charset="0"/>
              </a:rPr>
              <a:t>I tratti del </a:t>
            </a:r>
            <a:r>
              <a:rPr lang="it-IT" sz="2200" b="1" i="1" dirty="0" smtClean="0">
                <a:latin typeface="Comic Sans MS" pitchFamily="66" charset="0"/>
              </a:rPr>
              <a:t>corsivo</a:t>
            </a:r>
            <a:r>
              <a:rPr lang="it-IT" sz="2200" dirty="0" smtClean="0">
                <a:latin typeface="Comic Sans MS" pitchFamily="66" charset="0"/>
              </a:rPr>
              <a:t> sono più complessi ed inoltre </a:t>
            </a:r>
          </a:p>
          <a:p>
            <a:r>
              <a:rPr lang="it-IT" sz="2200" dirty="0" smtClean="0">
                <a:latin typeface="Comic Sans MS" pitchFamily="66" charset="0"/>
              </a:rPr>
              <a:t>le lettere sono collegate tra loro: ciò implica </a:t>
            </a:r>
          </a:p>
          <a:p>
            <a:r>
              <a:rPr lang="it-IT" sz="2200" dirty="0" smtClean="0">
                <a:latin typeface="Comic Sans MS" pitchFamily="66" charset="0"/>
              </a:rPr>
              <a:t>una </a:t>
            </a:r>
            <a:r>
              <a:rPr lang="it-IT" sz="2200" u="sng" dirty="0" smtClean="0">
                <a:latin typeface="Comic Sans MS" pitchFamily="66" charset="0"/>
              </a:rPr>
              <a:t>maggior difficoltà motoria</a:t>
            </a:r>
          </a:p>
          <a:p>
            <a:endParaRPr lang="it-IT" sz="2200" dirty="0" smtClean="0">
              <a:latin typeface="Comic Sans MS" pitchFamily="66" charset="0"/>
            </a:endParaRPr>
          </a:p>
          <a:p>
            <a:r>
              <a:rPr lang="it-IT" sz="2200" dirty="0" smtClean="0">
                <a:latin typeface="Comic Sans MS" pitchFamily="66" charset="0"/>
              </a:rPr>
              <a:t>(</a:t>
            </a:r>
            <a:r>
              <a:rPr lang="it-IT" sz="2200" dirty="0" err="1" smtClean="0">
                <a:latin typeface="Comic Sans MS" pitchFamily="66" charset="0"/>
              </a:rPr>
              <a:t>Blason</a:t>
            </a:r>
            <a:r>
              <a:rPr lang="it-IT" sz="2200" dirty="0" smtClean="0">
                <a:latin typeface="Comic Sans MS" pitchFamily="66" charset="0"/>
              </a:rPr>
              <a:t>, </a:t>
            </a:r>
            <a:r>
              <a:rPr lang="it-IT" sz="2200" dirty="0" err="1" smtClean="0">
                <a:latin typeface="Comic Sans MS" pitchFamily="66" charset="0"/>
              </a:rPr>
              <a:t>Borean</a:t>
            </a:r>
            <a:r>
              <a:rPr lang="it-IT" sz="2200" dirty="0" smtClean="0">
                <a:latin typeface="Comic Sans MS" pitchFamily="66" charset="0"/>
              </a:rPr>
              <a:t>, </a:t>
            </a:r>
            <a:r>
              <a:rPr lang="it-IT" sz="2200" dirty="0" err="1" smtClean="0">
                <a:latin typeface="Comic Sans MS" pitchFamily="66" charset="0"/>
              </a:rPr>
              <a:t>Bravar</a:t>
            </a:r>
            <a:r>
              <a:rPr lang="it-IT" sz="2200" dirty="0" smtClean="0">
                <a:latin typeface="Comic Sans MS" pitchFamily="66" charset="0"/>
              </a:rPr>
              <a:t> e </a:t>
            </a:r>
            <a:r>
              <a:rPr lang="it-IT" sz="2200" dirty="0" err="1" smtClean="0">
                <a:latin typeface="Comic Sans MS" pitchFamily="66" charset="0"/>
              </a:rPr>
              <a:t>Zoia</a:t>
            </a:r>
            <a:r>
              <a:rPr lang="it-IT" sz="2200" dirty="0" smtClean="0">
                <a:latin typeface="Comic Sans MS" pitchFamily="66" charset="0"/>
              </a:rPr>
              <a:t>, 2005)</a:t>
            </a:r>
          </a:p>
          <a:p>
            <a:endParaRPr lang="it-IT" dirty="0">
              <a:latin typeface="Comic Sans MS" pitchFamily="66" charset="0"/>
            </a:endParaRPr>
          </a:p>
        </p:txBody>
      </p:sp>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9287" y="4941168"/>
            <a:ext cx="1933575" cy="18288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1115616" y="1340768"/>
            <a:ext cx="7858180" cy="4480650"/>
          </a:xfrm>
          <a:prstGeom prst="rect">
            <a:avLst/>
          </a:prstGeom>
        </p:spPr>
        <p:txBody>
          <a:bodyPr wrap="square">
            <a:spAutoFit/>
          </a:bodyPr>
          <a:lstStyle/>
          <a:p>
            <a:pPr algn="ctr">
              <a:lnSpc>
                <a:spcPct val="114000"/>
              </a:lnSpc>
            </a:pPr>
            <a:r>
              <a:rPr lang="it-IT" sz="2800" dirty="0" smtClean="0">
                <a:latin typeface="Comic Sans MS" pitchFamily="66" charset="0"/>
              </a:rPr>
              <a:t>Secondo le Linee Guida per il diritto allo studio </a:t>
            </a:r>
          </a:p>
          <a:p>
            <a:pPr algn="ctr">
              <a:lnSpc>
                <a:spcPct val="114000"/>
              </a:lnSpc>
            </a:pPr>
            <a:r>
              <a:rPr lang="it-IT" sz="2800" dirty="0" smtClean="0">
                <a:latin typeface="Comic Sans MS" pitchFamily="66" charset="0"/>
              </a:rPr>
              <a:t>degli alunni e degli studenti con </a:t>
            </a:r>
          </a:p>
          <a:p>
            <a:pPr algn="ctr">
              <a:lnSpc>
                <a:spcPct val="114000"/>
              </a:lnSpc>
            </a:pPr>
            <a:r>
              <a:rPr lang="it-IT" sz="2800" dirty="0" smtClean="0">
                <a:latin typeface="Comic Sans MS" pitchFamily="66" charset="0"/>
              </a:rPr>
              <a:t>disturbi specifici dell’apprendimento, </a:t>
            </a:r>
          </a:p>
          <a:p>
            <a:pPr algn="ctr">
              <a:lnSpc>
                <a:spcPct val="114000"/>
              </a:lnSpc>
            </a:pPr>
            <a:r>
              <a:rPr lang="it-IT" sz="2800" dirty="0" smtClean="0">
                <a:latin typeface="Comic Sans MS" pitchFamily="66" charset="0"/>
              </a:rPr>
              <a:t>allegate al Decreto Ministeriale 12 luglio 2011, </a:t>
            </a:r>
          </a:p>
          <a:p>
            <a:pPr algn="ctr">
              <a:lnSpc>
                <a:spcPct val="114000"/>
              </a:lnSpc>
            </a:pPr>
            <a:r>
              <a:rPr lang="it-IT" sz="2800" dirty="0" smtClean="0">
                <a:latin typeface="Comic Sans MS" pitchFamily="66" charset="0"/>
              </a:rPr>
              <a:t>“</a:t>
            </a:r>
            <a:r>
              <a:rPr lang="it-IT" sz="2800" i="1" dirty="0" smtClean="0">
                <a:latin typeface="Comic Sans MS" pitchFamily="66" charset="0"/>
              </a:rPr>
              <a:t>il disturbo specifico di scrittura si definisce disgrafia o disortografia a seconda che interessi rispettivamente la grafia o l’ortografia</a:t>
            </a:r>
            <a:r>
              <a:rPr lang="it-IT" sz="2800" dirty="0" smtClean="0">
                <a:latin typeface="Comic Sans MS" pitchFamily="66" charset="0"/>
              </a:rPr>
              <a: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1547664" y="737456"/>
            <a:ext cx="7596336" cy="5878532"/>
          </a:xfrm>
          <a:prstGeom prst="rect">
            <a:avLst/>
          </a:prstGeom>
          <a:noFill/>
        </p:spPr>
        <p:txBody>
          <a:bodyPr wrap="square" rtlCol="0">
            <a:spAutoFit/>
          </a:bodyPr>
          <a:lstStyle/>
          <a:p>
            <a:pPr algn="just"/>
            <a:r>
              <a:rPr lang="it-IT" sz="2200" dirty="0" smtClean="0"/>
              <a:t>“</a:t>
            </a:r>
            <a:r>
              <a:rPr lang="it-IT" sz="2200" i="1" dirty="0" smtClean="0"/>
              <a:t>La </a:t>
            </a:r>
            <a:r>
              <a:rPr lang="it-IT" sz="2300" b="1" i="1" dirty="0" smtClean="0"/>
              <a:t>DISGRAFIA</a:t>
            </a:r>
            <a:r>
              <a:rPr lang="it-IT" sz="2200" i="1" dirty="0" smtClean="0"/>
              <a:t> fa riferimento al controllo degli aspetti grafici, formali, della scrittura manuale, ed è collegata al momento </a:t>
            </a:r>
            <a:r>
              <a:rPr lang="it-IT" sz="2200" i="1" dirty="0" err="1" smtClean="0"/>
              <a:t>motorio-esecutivo</a:t>
            </a:r>
            <a:r>
              <a:rPr lang="it-IT" sz="2200" i="1" dirty="0" smtClean="0"/>
              <a:t> della prestazione; […] si manifesta in una minore fluenza e qualità dell’aspetto grafico della scrittura.</a:t>
            </a:r>
          </a:p>
          <a:p>
            <a:pPr algn="just"/>
            <a:endParaRPr lang="it-IT" sz="2200" i="1" dirty="0" smtClean="0"/>
          </a:p>
          <a:p>
            <a:pPr algn="just"/>
            <a:r>
              <a:rPr lang="it-IT" sz="2200" i="1" dirty="0" smtClean="0"/>
              <a:t>La </a:t>
            </a:r>
            <a:r>
              <a:rPr lang="it-IT" sz="2300" b="1" i="1" dirty="0" smtClean="0"/>
              <a:t>DISORTOGRAFIA</a:t>
            </a:r>
            <a:r>
              <a:rPr lang="it-IT" sz="2200" i="1" dirty="0" smtClean="0"/>
              <a:t> riguarda invece, l’utilizzo in fase di scrittura, del codice linguistico in quanto tale. […] è all’origine di una minor correttezza del testo scritto. […[ si può definire come un disordine di decodifica del testo scritto, che viene fatto risalire a un deficit di funzionamento delle componenti centrali del processo di scrittura, responsabili della transcodifica del linguaggio orale nel linguaggio scritto.</a:t>
            </a:r>
          </a:p>
          <a:p>
            <a:pPr algn="just"/>
            <a:endParaRPr lang="it-IT" sz="2200" i="1" dirty="0" smtClean="0"/>
          </a:p>
          <a:p>
            <a:pPr algn="just"/>
            <a:endParaRPr lang="it-IT" sz="2200" dirty="0" smtClean="0"/>
          </a:p>
          <a:p>
            <a:pPr algn="just"/>
            <a:endParaRPr lang="it-IT" sz="2200" dirty="0"/>
          </a:p>
        </p:txBody>
      </p:sp>
      <p:sp>
        <p:nvSpPr>
          <p:cNvPr id="4" name="Rettangolo 3"/>
          <p:cNvSpPr/>
          <p:nvPr/>
        </p:nvSpPr>
        <p:spPr>
          <a:xfrm>
            <a:off x="1547664" y="5877272"/>
            <a:ext cx="7596336" cy="769441"/>
          </a:xfrm>
          <a:prstGeom prst="rect">
            <a:avLst/>
          </a:prstGeom>
        </p:spPr>
        <p:txBody>
          <a:bodyPr wrap="square">
            <a:spAutoFit/>
          </a:bodyPr>
          <a:lstStyle/>
          <a:p>
            <a:r>
              <a:rPr lang="it-IT" sz="2200" i="1" dirty="0" smtClean="0">
                <a:solidFill>
                  <a:prstClr val="black"/>
                </a:solidFill>
              </a:rPr>
              <a:t>Entrambi i disturbi sono in rapporto all’età anagrafica dell’alunno</a:t>
            </a:r>
            <a:r>
              <a:rPr lang="it-IT" sz="2200" dirty="0" smtClean="0">
                <a:solidFill>
                  <a:prstClr val="black"/>
                </a:solidFill>
              </a:rPr>
              <a:t>”.</a:t>
            </a:r>
            <a:endParaRPr lang="it-IT" sz="2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115616" y="476672"/>
            <a:ext cx="6172200" cy="928694"/>
          </a:xfrm>
        </p:spPr>
        <p:txBody>
          <a:bodyPr>
            <a:normAutofit/>
          </a:bodyPr>
          <a:lstStyle/>
          <a:p>
            <a:pPr algn="ctr"/>
            <a:r>
              <a:rPr lang="it-IT" sz="5400" dirty="0" smtClean="0">
                <a:solidFill>
                  <a:schemeClr val="tx1"/>
                </a:solidFill>
                <a:latin typeface="Comic Sans MS" pitchFamily="66" charset="0"/>
              </a:rPr>
              <a:t>DISGRAFIA</a:t>
            </a:r>
            <a:endParaRPr lang="it-IT" sz="6000" dirty="0">
              <a:solidFill>
                <a:schemeClr val="tx1"/>
              </a:solidFill>
              <a:latin typeface="Comic Sans MS" pitchFamily="66" charset="0"/>
            </a:endParaRPr>
          </a:p>
        </p:txBody>
      </p:sp>
      <p:sp>
        <p:nvSpPr>
          <p:cNvPr id="3" name="Sottotitolo 2"/>
          <p:cNvSpPr>
            <a:spLocks noGrp="1"/>
          </p:cNvSpPr>
          <p:nvPr>
            <p:ph type="subTitle" idx="1"/>
          </p:nvPr>
        </p:nvSpPr>
        <p:spPr>
          <a:xfrm>
            <a:off x="2123728" y="1700808"/>
            <a:ext cx="6172200" cy="3786214"/>
          </a:xfrm>
        </p:spPr>
        <p:txBody>
          <a:bodyPr>
            <a:noAutofit/>
          </a:bodyPr>
          <a:lstStyle/>
          <a:p>
            <a:pPr algn="just"/>
            <a:r>
              <a:rPr lang="it-IT" sz="2000" b="0" dirty="0" smtClean="0">
                <a:solidFill>
                  <a:schemeClr val="tx1"/>
                </a:solidFill>
                <a:latin typeface="Comic Sans MS" pitchFamily="66" charset="0"/>
              </a:rPr>
              <a:t>La disgrafia è dunque da intendersi soltanto nell’esecuzione del tratto grafico che risulta incerto, disarmonico, incongruente nelle dimensioni e nelle forme delle lettere, perlopiù inadeguato al modello di riferimento, ma che non coinvolge direttamente le regole ortografiche.</a:t>
            </a:r>
          </a:p>
          <a:p>
            <a:endParaRPr lang="it-IT" sz="2200" b="0" dirty="0" smtClean="0">
              <a:solidFill>
                <a:schemeClr val="tx1"/>
              </a:solidFill>
              <a:latin typeface="Comic Sans MS" pitchFamily="66" charset="0"/>
            </a:endParaRPr>
          </a:p>
        </p:txBody>
      </p:sp>
      <p:sp>
        <p:nvSpPr>
          <p:cNvPr id="4" name="CasellaDiTesto 3"/>
          <p:cNvSpPr txBox="1"/>
          <p:nvPr/>
        </p:nvSpPr>
        <p:spPr>
          <a:xfrm>
            <a:off x="1979712" y="4293096"/>
            <a:ext cx="4896544" cy="1015663"/>
          </a:xfrm>
          <a:prstGeom prst="rect">
            <a:avLst/>
          </a:prstGeom>
          <a:noFill/>
        </p:spPr>
        <p:txBody>
          <a:bodyPr wrap="square" rtlCol="0">
            <a:spAutoFit/>
          </a:bodyPr>
          <a:lstStyle/>
          <a:p>
            <a:r>
              <a:rPr lang="it-IT" sz="2000" b="1" dirty="0" smtClean="0">
                <a:latin typeface="Comic Sans MS" pitchFamily="66" charset="0"/>
              </a:rPr>
              <a:t>Tutti i bambini con una difficoltà specifica di apprendimento hanno un livello cognitivo nella norma.</a:t>
            </a:r>
            <a:endParaRPr lang="it-IT" sz="2000" b="1" dirty="0">
              <a:latin typeface="Comic Sans MS" pitchFamily="66"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ilo">
  <a:themeElements>
    <a:clrScheme name="Filo">
      <a:dk1>
        <a:sysClr val="windowText" lastClr="000000"/>
      </a:dk1>
      <a:lt1>
        <a:sysClr val="window" lastClr="FFFFFF"/>
      </a:lt1>
      <a:dk2>
        <a:srgbClr val="2E5369"/>
      </a:dk2>
      <a:lt2>
        <a:srgbClr val="CFE2E7"/>
      </a:lt2>
      <a:accent1>
        <a:srgbClr val="353535"/>
      </a:accent1>
      <a:accent2>
        <a:srgbClr val="1CACE3"/>
      </a:accent2>
      <a:accent3>
        <a:srgbClr val="265991"/>
      </a:accent3>
      <a:accent4>
        <a:srgbClr val="7E40CC"/>
      </a:accent4>
      <a:accent5>
        <a:srgbClr val="B927E9"/>
      </a:accent5>
      <a:accent6>
        <a:srgbClr val="E833BF"/>
      </a:accent6>
      <a:hlink>
        <a:srgbClr val="2DA0F1"/>
      </a:hlink>
      <a:folHlink>
        <a:srgbClr val="7ED1E6"/>
      </a:folHlink>
    </a:clrScheme>
    <a:fontScheme name="Filo">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ilo">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2961</TotalTime>
  <Words>1576</Words>
  <Application>Microsoft Office PowerPoint</Application>
  <PresentationFormat>Presentazione su schermo (4:3)</PresentationFormat>
  <Paragraphs>211</Paragraphs>
  <Slides>33</Slides>
  <Notes>3</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33</vt:i4>
      </vt:variant>
    </vt:vector>
  </HeadingPairs>
  <TitlesOfParts>
    <vt:vector size="41" baseType="lpstr">
      <vt:lpstr>Arial</vt:lpstr>
      <vt:lpstr>Calibri</vt:lpstr>
      <vt:lpstr>Cambria</vt:lpstr>
      <vt:lpstr>Century Gothic</vt:lpstr>
      <vt:lpstr>Comic Sans MS</vt:lpstr>
      <vt:lpstr>Script MT Bold</vt:lpstr>
      <vt:lpstr>Wingdings 3</vt:lpstr>
      <vt:lpstr>Filo</vt:lpstr>
      <vt:lpstr>Scrittura e  disgrafia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DISGRAFIA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Come capire la presenza di un effettivo disturbo?</vt:lpstr>
      <vt:lpstr>Presentazione standard di PowerPoint</vt:lpstr>
      <vt:lpstr>Per una valutazione di secondo livello: strumenti attualmente in uso in Italia  </vt:lpstr>
      <vt:lpstr>Presentazione standard di PowerPoint</vt:lpstr>
      <vt:lpstr>BHK- parametri</vt:lpstr>
      <vt:lpstr>Presentazione standard di PowerPoint</vt:lpstr>
      <vt:lpstr>Presentazione standard di PowerPoint</vt:lpstr>
      <vt:lpstr>Presentazione standard di PowerPoint</vt:lpstr>
      <vt:lpstr>Già dal IV anno della Primaria è possibile osservare il processo di personalizzazione della scrittura che, seppur entro certi limiti, rende più difficile l’attestazione della presenza di una reale difficoltà a livello grafo-motorio.</vt:lpstr>
      <vt:lpstr>Anche per questo motivo è fondamentale una diagnosi precoce (ovvero entro i primi anni della Scuola Primaria), che possa garantire un pronto intervento e perciò dei miglioramenti più veloci, volti anche a prevenire le conseguenze secondarie del disturbo sul piano emotivo e sociale (ansia sociale, difficoltà emotive, depressione, bullismo, etc.)</vt:lpstr>
      <vt:lpstr>Presentazione standard di PowerPoint</vt:lpstr>
      <vt:lpstr>Presentazione standard di PowerPoint</vt:lpstr>
      <vt:lpstr>Esperienza di lavoro:</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Ilaria</dc:creator>
  <cp:lastModifiedBy>Ilaria Neri</cp:lastModifiedBy>
  <cp:revision>323</cp:revision>
  <dcterms:created xsi:type="dcterms:W3CDTF">2013-06-16T09:12:11Z</dcterms:created>
  <dcterms:modified xsi:type="dcterms:W3CDTF">2014-10-14T14:40:19Z</dcterms:modified>
</cp:coreProperties>
</file>