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sldIdLst>
    <p:sldId id="256" r:id="rId2"/>
    <p:sldId id="267" r:id="rId3"/>
    <p:sldId id="268" r:id="rId4"/>
    <p:sldId id="271" r:id="rId5"/>
    <p:sldId id="272" r:id="rId6"/>
    <p:sldId id="290" r:id="rId7"/>
    <p:sldId id="273" r:id="rId8"/>
    <p:sldId id="305" r:id="rId9"/>
    <p:sldId id="304" r:id="rId10"/>
    <p:sldId id="306" r:id="rId11"/>
    <p:sldId id="274" r:id="rId12"/>
    <p:sldId id="292" r:id="rId13"/>
    <p:sldId id="296" r:id="rId14"/>
    <p:sldId id="294" r:id="rId15"/>
    <p:sldId id="293" r:id="rId16"/>
    <p:sldId id="279" r:id="rId17"/>
    <p:sldId id="299" r:id="rId18"/>
    <p:sldId id="280" r:id="rId19"/>
    <p:sldId id="298" r:id="rId20"/>
    <p:sldId id="291" r:id="rId21"/>
    <p:sldId id="278" r:id="rId22"/>
    <p:sldId id="297" r:id="rId23"/>
    <p:sldId id="285" r:id="rId24"/>
    <p:sldId id="277" r:id="rId25"/>
    <p:sldId id="302" r:id="rId26"/>
    <p:sldId id="307" r:id="rId27"/>
    <p:sldId id="308" r:id="rId28"/>
    <p:sldId id="309" r:id="rId29"/>
    <p:sldId id="276" r:id="rId30"/>
    <p:sldId id="281" r:id="rId31"/>
    <p:sldId id="282" r:id="rId32"/>
    <p:sldId id="284" r:id="rId33"/>
    <p:sldId id="286" r:id="rId34"/>
    <p:sldId id="287" r:id="rId35"/>
    <p:sldId id="288" r:id="rId36"/>
    <p:sldId id="289" r:id="rId37"/>
    <p:sldId id="275" r:id="rId38"/>
    <p:sldId id="266" r:id="rId39"/>
    <p:sldId id="300" r:id="rId40"/>
    <p:sldId id="301" r:id="rId41"/>
    <p:sldId id="303" r:id="rId42"/>
    <p:sldId id="295"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7" d="100"/>
          <a:sy n="77" d="100"/>
        </p:scale>
        <p:origin x="23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14" name="Group 13"/>
          <p:cNvGrpSpPr/>
          <p:nvPr/>
        </p:nvGrpSpPr>
        <p:grpSpPr>
          <a:xfrm>
            <a:off x="-1588" y="0"/>
            <a:ext cx="12193588" cy="6861555"/>
            <a:chOff x="-1588" y="0"/>
            <a:chExt cx="12193588" cy="6861555"/>
          </a:xfrm>
        </p:grpSpPr>
        <p:sp>
          <p:nvSpPr>
            <p:cNvPr id="9" name="Rectangle 8"/>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a:prstGeom prst="rect">
            <a:avLst/>
          </a:prstGeom>
        </p:spPr>
        <p:txBody>
          <a:bodyPr anchor="b"/>
          <a:lstStyle>
            <a:lvl1pPr>
              <a:defRPr sz="54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tx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rot="5400000">
            <a:off x="10158984" y="1792224"/>
            <a:ext cx="990599" cy="304799"/>
          </a:xfrm>
        </p:spPr>
        <p:txBody>
          <a:bodyPr/>
          <a:lstStyle>
            <a:lvl1pPr algn="l">
              <a:defRPr b="0">
                <a:solidFill>
                  <a:schemeClr val="bg1"/>
                </a:solidFill>
              </a:defRPr>
            </a:lvl1pPr>
          </a:lstStyle>
          <a:p>
            <a:fld id="{1E700B27-DE4C-4B9E-BB11-B9027034A00F}" type="datetimeFigureOut">
              <a:rPr lang="en-US" smtClean="0"/>
              <a:pPr/>
              <a:t>11/18/2014</a:t>
            </a:fld>
            <a:endParaRPr lang="en-US" dirty="0"/>
          </a:p>
        </p:txBody>
      </p:sp>
      <p:sp>
        <p:nvSpPr>
          <p:cNvPr id="5" name="Footer Placeholder 4"/>
          <p:cNvSpPr>
            <a:spLocks noGrp="1"/>
          </p:cNvSpPr>
          <p:nvPr>
            <p:ph type="ftr" sz="quarter" idx="11"/>
          </p:nvPr>
        </p:nvSpPr>
        <p:spPr>
          <a:xfrm rot="5400000">
            <a:off x="8951976" y="3227832"/>
            <a:ext cx="3867912" cy="310896"/>
          </a:xfrm>
        </p:spPr>
        <p:txBody>
          <a:bodyPr/>
          <a:lstStyle>
            <a:lvl1pPr>
              <a:defRPr sz="1000" b="0">
                <a:solidFill>
                  <a:schemeClr val="bg1"/>
                </a:solidFill>
              </a:defRPr>
            </a:lvl1pPr>
          </a:lstStyle>
          <a:p>
            <a:r>
              <a:rPr lang="en-US" smtClean="0"/>
              <a:t>
              </a:t>
            </a:r>
            <a:endParaRPr lang="en-US" dirty="0"/>
          </a:p>
        </p:txBody>
      </p:sp>
      <p:sp>
        <p:nvSpPr>
          <p:cNvPr id="8" name="Rectangle 7"/>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91897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Immagine panoramica con didascalia">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7" y="4969927"/>
            <a:ext cx="8825657" cy="566738"/>
          </a:xfrm>
          <a:prstGeom prst="rect">
            <a:avLst/>
          </a:prstGeom>
        </p:spPr>
        <p:txBody>
          <a:bodyPr anchor="b">
            <a:normAutofit/>
          </a:bodyPr>
          <a:lstStyle>
            <a:lvl1pPr algn="l">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bwMode="gray">
          <a:xfrm>
            <a:off x="1154957" y="5536665"/>
            <a:ext cx="8825656" cy="493712"/>
          </a:xfrm>
        </p:spPr>
        <p:txBody>
          <a:bodyPr>
            <a:normAutofit/>
          </a:bodyPr>
          <a:lstStyle>
            <a:lvl1pPr marL="0" indent="0">
              <a:buNone/>
              <a:defRPr sz="12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C40F4739-9812-4A9F-890D-2AD6BA5F6EE8}" type="datetimeFigureOut">
              <a:rPr lang="en-US" smtClean="0"/>
              <a:t>11/18/2014</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568130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0" name="Rectangle 9"/>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0704"/>
            <a:ext cx="8833104" cy="1371600"/>
          </a:xfrm>
          <a:prstGeom prst="rect">
            <a:avLst/>
          </a:prstGeom>
        </p:spPr>
        <p:txBody>
          <a:bodyPr anchor="ctr" anchorCtr="0"/>
          <a:lstStyle>
            <a:lvl1pPr>
              <a:defRPr sz="4000"/>
            </a:lvl1pPr>
          </a:lstStyle>
          <a:p>
            <a:r>
              <a:rPr lang="it-IT" smtClean="0"/>
              <a:t>Fare clic per modificare lo stile del titolo</a:t>
            </a:r>
            <a:endParaRPr lang="en-US" dirty="0"/>
          </a:p>
        </p:txBody>
      </p:sp>
      <p:sp>
        <p:nvSpPr>
          <p:cNvPr id="8" name="Text Placeholder 3"/>
          <p:cNvSpPr>
            <a:spLocks noGrp="1"/>
          </p:cNvSpPr>
          <p:nvPr>
            <p:ph type="body" sz="half" idx="2"/>
          </p:nvPr>
        </p:nvSpPr>
        <p:spPr>
          <a:xfrm>
            <a:off x="1152144" y="3547872"/>
            <a:ext cx="8825659" cy="2478024"/>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18845AC5-A3F8-44AA-BA8F-596CDCC976D3}" type="datetimeFigureOut">
              <a:rPr lang="en-US" smtClean="0"/>
              <a:t>11/18/2014</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6287023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grpSp>
        <p:nvGrpSpPr>
          <p:cNvPr id="7" name="Group 6"/>
          <p:cNvGrpSpPr/>
          <p:nvPr/>
        </p:nvGrpSpPr>
        <p:grpSpPr>
          <a:xfrm>
            <a:off x="-1588" y="0"/>
            <a:ext cx="12193588" cy="6861555"/>
            <a:chOff x="-1588" y="0"/>
            <a:chExt cx="12193588" cy="6861555"/>
          </a:xfrm>
        </p:grpSpPr>
        <p:sp>
          <p:nvSpPr>
            <p:cNvPr id="16" name="Rectangle 15"/>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Oval 17"/>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7"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2" name="TextBox 11"/>
          <p:cNvSpPr txBox="1"/>
          <p:nvPr/>
        </p:nvSpPr>
        <p:spPr bwMode="gray">
          <a:xfrm>
            <a:off x="898295" y="596767"/>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15" name="TextBox 14"/>
          <p:cNvSpPr txBox="1"/>
          <p:nvPr/>
        </p:nvSpPr>
        <p:spPr bwMode="gray">
          <a:xfrm>
            <a:off x="9715063" y="2629300"/>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2" name="Title 1"/>
          <p:cNvSpPr>
            <a:spLocks noGrp="1"/>
          </p:cNvSpPr>
          <p:nvPr>
            <p:ph type="title"/>
          </p:nvPr>
        </p:nvSpPr>
        <p:spPr>
          <a:xfrm>
            <a:off x="1574801" y="980517"/>
            <a:ext cx="8460983" cy="2698249"/>
          </a:xfrm>
          <a:prstGeom prst="rect">
            <a:avLst/>
          </a:prstGeom>
        </p:spPr>
        <p:txBody>
          <a:bodyPr anchor="ctr" anchorCtr="0"/>
          <a:lstStyle>
            <a:lvl1pPr>
              <a:defRPr sz="4000"/>
            </a:lvl1pPr>
          </a:lstStyle>
          <a:p>
            <a:r>
              <a:rPr lang="it-IT" smtClean="0"/>
              <a:t>Fare clic per modificare lo stile del titolo</a:t>
            </a:r>
            <a:endParaRPr lang="en-US" dirty="0"/>
          </a:p>
        </p:txBody>
      </p:sp>
      <p:sp>
        <p:nvSpPr>
          <p:cNvPr id="11" name="Text Placeholder 3"/>
          <p:cNvSpPr>
            <a:spLocks noGrp="1"/>
          </p:cNvSpPr>
          <p:nvPr>
            <p:ph type="body" sz="half" idx="14"/>
          </p:nvPr>
        </p:nvSpPr>
        <p:spPr bwMode="gray">
          <a:xfrm>
            <a:off x="1945945" y="3679987"/>
            <a:ext cx="7725772" cy="342174"/>
          </a:xfrm>
        </p:spPr>
        <p:txBody>
          <a:bodyPr vert="horz" lIns="91440" tIns="45720" rIns="91440" bIns="45720" rtlCol="0" anchor="t">
            <a:normAutofit/>
          </a:bodyPr>
          <a:lstStyle>
            <a:lvl1pPr>
              <a:buNone/>
              <a:defRPr lang="en-US" sz="1400" cap="small" dirty="0">
                <a:solidFill>
                  <a:schemeClr val="tx2">
                    <a:lumMod val="40000"/>
                    <a:lumOff val="60000"/>
                  </a:schemeClr>
                </a:solidFill>
                <a:latin typeface="+mn-lt"/>
              </a:defRPr>
            </a:lvl1pPr>
          </a:lstStyle>
          <a:p>
            <a:pPr marL="0" lvl="0" indent="0">
              <a:buNone/>
            </a:pPr>
            <a:r>
              <a:rPr lang="it-IT" smtClean="0"/>
              <a:t>Fare clic per modificare stili del testo dello schema</a:t>
            </a:r>
          </a:p>
        </p:txBody>
      </p:sp>
      <p:sp>
        <p:nvSpPr>
          <p:cNvPr id="10" name="Text Placeholder 3"/>
          <p:cNvSpPr>
            <a:spLocks noGrp="1"/>
          </p:cNvSpPr>
          <p:nvPr>
            <p:ph type="body" sz="half" idx="2"/>
          </p:nvPr>
        </p:nvSpPr>
        <p:spPr>
          <a:xfrm>
            <a:off x="1154954" y="5029198"/>
            <a:ext cx="8825659" cy="997858"/>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C873B183-A821-4095-A363-9EC968635539}" type="datetimeFigureOut">
              <a:rPr lang="en-US" smtClean="0"/>
              <a:t>11/18/2014</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23" name="Rectangle 2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2967380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3525"/>
            <a:ext cx="8865623" cy="1819656"/>
          </a:xfrm>
          <a:prstGeom prst="rect">
            <a:avLst/>
          </a:prstGeo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5029200"/>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174D01B4-0AA5-45E6-B2E6-5FA4078AEBCF}" type="datetimeFigureOut">
              <a:rPr lang="en-US" smtClean="0"/>
              <a:t>11/18/2014</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273924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lvl1pPr>
              <a:defRPr sz="36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2603500"/>
            <a:ext cx="312916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6" name="Text Placeholder 3"/>
          <p:cNvSpPr>
            <a:spLocks noGrp="1"/>
          </p:cNvSpPr>
          <p:nvPr>
            <p:ph type="body" sz="half" idx="15"/>
          </p:nvPr>
        </p:nvSpPr>
        <p:spPr>
          <a:xfrm>
            <a:off x="1154954" y="3179764"/>
            <a:ext cx="3129168"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Text Placeholder 4"/>
          <p:cNvSpPr>
            <a:spLocks noGrp="1"/>
          </p:cNvSpPr>
          <p:nvPr>
            <p:ph type="body" sz="quarter" idx="3"/>
          </p:nvPr>
        </p:nvSpPr>
        <p:spPr>
          <a:xfrm>
            <a:off x="4512721" y="2603500"/>
            <a:ext cx="3145380"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9" name="Text Placeholder 3"/>
          <p:cNvSpPr>
            <a:spLocks noGrp="1"/>
          </p:cNvSpPr>
          <p:nvPr>
            <p:ph type="body" sz="half" idx="16"/>
          </p:nvPr>
        </p:nvSpPr>
        <p:spPr>
          <a:xfrm>
            <a:off x="4512721" y="3179764"/>
            <a:ext cx="3145380"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4" name="Text Placeholder 4"/>
          <p:cNvSpPr>
            <a:spLocks noGrp="1"/>
          </p:cNvSpPr>
          <p:nvPr>
            <p:ph type="body" sz="quarter" idx="13"/>
          </p:nvPr>
        </p:nvSpPr>
        <p:spPr>
          <a:xfrm>
            <a:off x="7886700" y="2595032"/>
            <a:ext cx="3161029" cy="58473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0" name="Text Placeholder 3"/>
          <p:cNvSpPr>
            <a:spLocks noGrp="1"/>
          </p:cNvSpPr>
          <p:nvPr>
            <p:ph type="body" sz="half" idx="17"/>
          </p:nvPr>
        </p:nvSpPr>
        <p:spPr>
          <a:xfrm>
            <a:off x="7886700" y="3179764"/>
            <a:ext cx="3161029"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cxnSp>
        <p:nvCxnSpPr>
          <p:cNvPr id="17" name="Straight Connector 16"/>
          <p:cNvCxnSpPr/>
          <p:nvPr/>
        </p:nvCxnSpPr>
        <p:spPr>
          <a:xfrm>
            <a:off x="4384991" y="2603500"/>
            <a:ext cx="32564"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5824" y="2603500"/>
            <a:ext cx="0"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147335C-0450-40D7-8612-B3203BED4F28}" type="datetimeFigureOut">
              <a:rPr lang="en-US" smtClean="0"/>
              <a:t>11/18/2014</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265673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nchor="ctr" anchorCtr="0"/>
          <a:lstStyle>
            <a:lvl1pPr>
              <a:defRPr sz="36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4532845"/>
            <a:ext cx="3050438" cy="57626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9" name="Picture Placeholder 2"/>
          <p:cNvSpPr>
            <a:spLocks noGrp="1" noChangeAspect="1"/>
          </p:cNvSpPr>
          <p:nvPr>
            <p:ph type="pic" idx="15"/>
          </p:nvPr>
        </p:nvSpPr>
        <p:spPr>
          <a:xfrm>
            <a:off x="1334552" y="2610916"/>
            <a:ext cx="2691242" cy="158409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2" name="Text Placeholder 3"/>
          <p:cNvSpPr>
            <a:spLocks noGrp="1"/>
          </p:cNvSpPr>
          <p:nvPr>
            <p:ph type="body" sz="half" idx="18"/>
          </p:nvPr>
        </p:nvSpPr>
        <p:spPr>
          <a:xfrm>
            <a:off x="1154954" y="5109107"/>
            <a:ext cx="3050438"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Text Placeholder 4"/>
          <p:cNvSpPr>
            <a:spLocks noGrp="1"/>
          </p:cNvSpPr>
          <p:nvPr>
            <p:ph type="body" sz="quarter" idx="3"/>
          </p:nvPr>
        </p:nvSpPr>
        <p:spPr>
          <a:xfrm>
            <a:off x="4568865"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30" name="Picture Placeholder 2"/>
          <p:cNvSpPr>
            <a:spLocks noGrp="1" noChangeAspect="1"/>
          </p:cNvSpPr>
          <p:nvPr>
            <p:ph type="pic" idx="21"/>
          </p:nvPr>
        </p:nvSpPr>
        <p:spPr>
          <a:xfrm>
            <a:off x="474846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3" name="Text Placeholder 3"/>
          <p:cNvSpPr>
            <a:spLocks noGrp="1"/>
          </p:cNvSpPr>
          <p:nvPr>
            <p:ph type="body" sz="half" idx="19"/>
          </p:nvPr>
        </p:nvSpPr>
        <p:spPr>
          <a:xfrm>
            <a:off x="4568865" y="5109108"/>
            <a:ext cx="3050438" cy="91257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4" name="Text Placeholder 4"/>
          <p:cNvSpPr>
            <a:spLocks noGrp="1"/>
          </p:cNvSpPr>
          <p:nvPr>
            <p:ph type="body" sz="quarter" idx="13"/>
          </p:nvPr>
        </p:nvSpPr>
        <p:spPr>
          <a:xfrm>
            <a:off x="7983433"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4" name="Text Placeholder 3"/>
          <p:cNvSpPr>
            <a:spLocks noGrp="1"/>
          </p:cNvSpPr>
          <p:nvPr>
            <p:ph type="body" sz="half" idx="20"/>
          </p:nvPr>
        </p:nvSpPr>
        <p:spPr>
          <a:xfrm>
            <a:off x="7983433" y="5109107"/>
            <a:ext cx="3050438" cy="91794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cxnSp>
        <p:nvCxnSpPr>
          <p:cNvPr id="17" name="Straight Connector 16"/>
          <p:cNvCxnSpPr/>
          <p:nvPr/>
        </p:nvCxnSpPr>
        <p:spPr>
          <a:xfrm>
            <a:off x="4384245" y="2603500"/>
            <a:ext cx="1"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7352" y="2603500"/>
            <a:ext cx="0"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246A105-2A1C-4284-B4EA-07CF89B1A393}" type="datetimeFigureOut">
              <a:rPr lang="en-US" smtClean="0"/>
              <a:t>11/18/2014</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9026391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154954" y="2595033"/>
            <a:ext cx="8825659" cy="3424768"/>
          </a:xfrm>
        </p:spPr>
        <p:txBody>
          <a:bodyPr vert="eaVert" anchor="t" anchorCtr="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80DBE609-F3F2-45E6-BD6A-E03A8C86C1AE}" type="datetimeFigureOut">
              <a:rPr lang="en-US" smtClean="0"/>
              <a:t>11/18/2014</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077984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grpSp>
        <p:nvGrpSpPr>
          <p:cNvPr id="8" name="Group 7"/>
          <p:cNvGrpSpPr/>
          <p:nvPr/>
        </p:nvGrpSpPr>
        <p:grpSpPr>
          <a:xfrm>
            <a:off x="-1588" y="0"/>
            <a:ext cx="12193588" cy="6861555"/>
            <a:chOff x="-1588" y="0"/>
            <a:chExt cx="12193588" cy="6861555"/>
          </a:xfrm>
        </p:grpSpPr>
        <p:sp>
          <p:nvSpPr>
            <p:cNvPr id="15" name="Rectangle 14"/>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6"/>
            <a:ext cx="1441567" cy="4748591"/>
          </a:xfrm>
          <a:prstGeom prst="rect">
            <a:avLst/>
          </a:prstGeom>
        </p:spPr>
        <p:txBody>
          <a:bodyPr vert="eaVert" anchor="b" anchorCtr="0"/>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154954" y="1278465"/>
            <a:ext cx="6256025" cy="4748591"/>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7E0D914D-B099-4142-A885-11F276715148}" type="datetimeFigureOut">
              <a:rPr lang="en-US" smtClean="0"/>
              <a:t>11/18/2014</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20" name="Rectangle 1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865724591"/>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9"/>
            <a:ext cx="8825659" cy="706964"/>
          </a:xfrm>
          <a:prstGeom prst="rect">
            <a:avLst/>
          </a:prstGeom>
        </p:spPr>
        <p:txBody>
          <a:bodyPr anchor="ctr"/>
          <a:lstStyle/>
          <a:p>
            <a:r>
              <a:rPr lang="it-IT" smtClean="0"/>
              <a:t>Fare clic per modificare lo stile del titolo</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75C51FCE-E4BB-4680-8E50-3C0E348D2609}" type="datetimeFigureOut">
              <a:rPr lang="en-US" smtClean="0"/>
              <a:t>11/18/2014</a:t>
            </a:fld>
            <a:endParaRPr lang="en-US" dirty="0"/>
          </a:p>
        </p:txBody>
      </p:sp>
      <p:sp>
        <p:nvSpPr>
          <p:cNvPr id="5" name="Footer Placeholder 4"/>
          <p:cNvSpPr>
            <a:spLocks noGrp="1"/>
          </p:cNvSpPr>
          <p:nvPr>
            <p:ph type="ftr" sz="quarter" idx="11"/>
          </p:nvPr>
        </p:nvSpPr>
        <p:spPr/>
        <p:txBody>
          <a:bodyPr/>
          <a:lstStyle>
            <a:lvl1pPr>
              <a:defRPr sz="1000" b="1"/>
            </a:lvl1pPr>
          </a:lstStyle>
          <a:p>
            <a:r>
              <a:rPr lang="en-US"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972337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Rectangle 8"/>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9192"/>
            <a:ext cx="4343400" cy="2286000"/>
          </a:xfrm>
          <a:prstGeom prst="rect">
            <a:avLst/>
          </a:prstGeom>
        </p:spPr>
        <p:txBody>
          <a:bodyPr anchor="ctr" anchorCtr="0"/>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894576" y="2679192"/>
            <a:ext cx="3758184" cy="2286000"/>
          </a:xfrm>
        </p:spPr>
        <p:txBody>
          <a:bodyPr anchor="ctr" anchorCtr="0"/>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8AAA073D-A903-47F8-8D16-77642FB0DF1F}" type="datetimeFigureOut">
              <a:rPr lang="en-US" smtClean="0"/>
              <a:t>11/18/2014</a:t>
            </a:fld>
            <a:endParaRPr lang="en-US" dirty="0"/>
          </a:p>
        </p:txBody>
      </p:sp>
      <p:sp>
        <p:nvSpPr>
          <p:cNvPr id="5" name="Footer Placeholder 4"/>
          <p:cNvSpPr>
            <a:spLocks noGrp="1"/>
          </p:cNvSpPr>
          <p:nvPr>
            <p:ph type="ftr" sz="quarter" idx="11"/>
          </p:nvPr>
        </p:nvSpPr>
        <p:spPr/>
        <p:txBody>
          <a:bodyPr/>
          <a:lstStyle>
            <a:lvl1pPr>
              <a:defRPr sz="1000" b="1"/>
            </a:lvl1pPr>
          </a:lstStyle>
          <a:p>
            <a:r>
              <a:rPr lang="en-US"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434892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1154953" y="969264"/>
            <a:ext cx="8825659" cy="704088"/>
          </a:xfrm>
          <a:prstGeom prst="rect">
            <a:avLst/>
          </a:prstGeom>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154954" y="2603500"/>
            <a:ext cx="4828032" cy="3416301"/>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208776" y="2603500"/>
            <a:ext cx="4828032" cy="3416300"/>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AB91FA40-626B-4CA1-85D0-7A9016E395BA}" type="datetimeFigureOut">
              <a:rPr lang="en-US" smtClean="0"/>
              <a:t>11/18/2014</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163105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1154954" y="969264"/>
            <a:ext cx="8825659" cy="704088"/>
          </a:xfrm>
          <a:prstGeom prst="rect">
            <a:avLst/>
          </a:prstGeom>
        </p:spPr>
        <p:txBody>
          <a:bodyPr/>
          <a:lstStyle>
            <a:lvl1pPr>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1154954" y="3198448"/>
            <a:ext cx="4828032" cy="2843784"/>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208776"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6208711" y="3187921"/>
            <a:ext cx="4825160" cy="2854311"/>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C3F425EA-B9DC-48A7-991E-9A82573B1B21}" type="datetimeFigureOut">
              <a:rPr lang="en-US" smtClean="0"/>
              <a:t>11/18/2014</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620666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1152144" y="969264"/>
            <a:ext cx="8825659" cy="704088"/>
          </a:xfrm>
          <a:prstGeom prst="rect">
            <a:avLst/>
          </a:prstGeom>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66CB97F8-6CEB-469B-AFCC-889F2A2B1D5A}" type="datetimeFigureOut">
              <a:rPr lang="en-US" smtClean="0"/>
              <a:t>11/18/2014</a:t>
            </a:fld>
            <a:endParaRPr lang="en-US" dirty="0"/>
          </a:p>
        </p:txBody>
      </p:sp>
      <p:sp>
        <p:nvSpPr>
          <p:cNvPr id="4" name="Footer Placeholder 3"/>
          <p:cNvSpPr>
            <a:spLocks noGrp="1"/>
          </p:cNvSpPr>
          <p:nvPr>
            <p:ph type="ftr" sz="quarter" idx="11"/>
          </p:nvPr>
        </p:nvSpPr>
        <p:spPr/>
        <p:txBody>
          <a:bodyPr/>
          <a:lstStyle/>
          <a:p>
            <a:r>
              <a:rPr lang="en-US" smtClean="0"/>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934942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9179F-009E-4FA5-B091-7EBB82A185BD}" type="datetimeFigureOut">
              <a:rPr lang="en-US" smtClean="0"/>
              <a:t>11/18/2014</a:t>
            </a:fld>
            <a:endParaRPr lang="en-US" dirty="0"/>
          </a:p>
        </p:txBody>
      </p:sp>
      <p:sp>
        <p:nvSpPr>
          <p:cNvPr id="3" name="Footer Placeholder 2"/>
          <p:cNvSpPr>
            <a:spLocks noGrp="1"/>
          </p:cNvSpPr>
          <p:nvPr>
            <p:ph type="ftr" sz="quarter" idx="11"/>
          </p:nvPr>
        </p:nvSpPr>
        <p:spPr/>
        <p:txBody>
          <a:bodyPr/>
          <a:lstStyle/>
          <a:p>
            <a:r>
              <a:rPr lang="en-US" smtClean="0"/>
              <a:t>
              </a:t>
            </a:r>
            <a:endParaRPr lang="en-US" dirty="0"/>
          </a:p>
        </p:txBody>
      </p:sp>
      <p:sp>
        <p:nvSpPr>
          <p:cNvPr id="6" name="Rectangle 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892008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3" y="1298448"/>
            <a:ext cx="2793159" cy="1597152"/>
          </a:xfrm>
          <a:prstGeom prst="rect">
            <a:avLst/>
          </a:prstGeom>
        </p:spPr>
        <p:txBody>
          <a:bodyPr anchor="b"/>
          <a:lstStyle>
            <a:lvl1pPr algn="l">
              <a:defRPr sz="2400" b="0"/>
            </a:lvl1pPr>
          </a:lstStyle>
          <a:p>
            <a:r>
              <a:rPr lang="it-IT" smtClean="0"/>
              <a:t>Fare clic per modificare lo stile del titolo</a:t>
            </a:r>
            <a:endParaRPr lang="en-US" dirty="0"/>
          </a:p>
        </p:txBody>
      </p:sp>
      <p:sp>
        <p:nvSpPr>
          <p:cNvPr id="3" name="Content Placeholder 2"/>
          <p:cNvSpPr>
            <a:spLocks noGrp="1"/>
          </p:cNvSpPr>
          <p:nvPr>
            <p:ph idx="1"/>
          </p:nvPr>
        </p:nvSpPr>
        <p:spPr>
          <a:xfrm>
            <a:off x="5779008" y="1447800"/>
            <a:ext cx="5195997" cy="4572000"/>
          </a:xfrm>
        </p:spPr>
        <p:txBody>
          <a:bodyPr anchor="ct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bwMode="gray">
          <a:xfrm>
            <a:off x="1154953" y="3129280"/>
            <a:ext cx="2793159" cy="2895599"/>
          </a:xfrm>
        </p:spPr>
        <p:txBody>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8E665CEB-0076-4E37-B880-BCEA9784DE0A}" type="datetimeFigureOut">
              <a:rPr lang="en-US" smtClean="0"/>
              <a:t>11/18/2014</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4247869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a:prstGeom prst="rect">
            <a:avLst/>
          </a:prstGeom>
        </p:spPr>
        <p:txBody>
          <a:bodyPr anchor="b">
            <a:normAutofit/>
          </a:bodyPr>
          <a:lstStyle>
            <a:lvl1pPr algn="l">
              <a:defRPr sz="36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A6149E5E-3896-4118-99A7-7B85668F1C5E}" type="datetimeFigureOut">
              <a:rPr lang="en-US" smtClean="0"/>
              <a:t>11/18/2014</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346333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19">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4"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7"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0"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10652760" y="6391656"/>
            <a:ext cx="990599" cy="304799"/>
          </a:xfrm>
          <a:prstGeom prst="rect">
            <a:avLst/>
          </a:prstGeom>
        </p:spPr>
        <p:txBody>
          <a:bodyPr vert="horz" lIns="91440" tIns="45720" rIns="91440" bIns="45720" rtlCol="0" anchor="ctr" anchorCtr="0"/>
          <a:lstStyle>
            <a:lvl1pPr algn="r">
              <a:defRPr sz="1000" b="1" i="0">
                <a:solidFill>
                  <a:schemeClr val="accent1"/>
                </a:solidFill>
              </a:defRPr>
            </a:lvl1pPr>
          </a:lstStyle>
          <a:p>
            <a:fld id="{7E0D914D-B099-4142-A885-11F276715148}" type="datetimeFigureOut">
              <a:rPr lang="en-US" smtClean="0"/>
              <a:t>11/18/2014</a:t>
            </a:fld>
            <a:endParaRPr lang="en-US" dirty="0"/>
          </a:p>
        </p:txBody>
      </p:sp>
      <p:sp>
        <p:nvSpPr>
          <p:cNvPr id="5" name="Footer Placeholder 4"/>
          <p:cNvSpPr>
            <a:spLocks noGrp="1"/>
          </p:cNvSpPr>
          <p:nvPr>
            <p:ph type="ftr" sz="quarter" idx="3"/>
          </p:nvPr>
        </p:nvSpPr>
        <p:spPr>
          <a:xfrm>
            <a:off x="557784" y="6391656"/>
            <a:ext cx="3867912" cy="310896"/>
          </a:xfrm>
          <a:prstGeom prst="rect">
            <a:avLst/>
          </a:prstGeom>
        </p:spPr>
        <p:txBody>
          <a:bodyPr vert="horz" lIns="91440" tIns="45720" rIns="91440" bIns="45720" rtlCol="0" anchor="ctr" anchorCtr="0"/>
          <a:lstStyle>
            <a:lvl1pPr algn="l">
              <a:defRPr sz="1000" b="1" i="0">
                <a:solidFill>
                  <a:schemeClr val="accent1"/>
                </a:solidFill>
              </a:defRPr>
            </a:lvl1pPr>
          </a:lstStyle>
          <a:p>
            <a:r>
              <a:rPr lang="en-US" smtClean="0"/>
              <a:t>
              </a:t>
            </a:r>
            <a:endParaRPr lang="en-US" dirty="0"/>
          </a:p>
        </p:txBody>
      </p:sp>
      <p:sp>
        <p:nvSpPr>
          <p:cNvPr id="29" name="Rectangle 2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24009193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154955" y="1019079"/>
            <a:ext cx="10166980" cy="2677648"/>
          </a:xfrm>
        </p:spPr>
        <p:txBody>
          <a:bodyPr/>
          <a:lstStyle/>
          <a:p>
            <a:r>
              <a:rPr lang="it-IT" dirty="0" smtClean="0">
                <a:latin typeface="French Script MT" panose="03020402040607040605" pitchFamily="66" charset="0"/>
              </a:rPr>
              <a:t>I prerequisiti della letto-scrittura e </a:t>
            </a:r>
            <a:br>
              <a:rPr lang="it-IT" dirty="0" smtClean="0">
                <a:latin typeface="French Script MT" panose="03020402040607040605" pitchFamily="66" charset="0"/>
              </a:rPr>
            </a:br>
            <a:r>
              <a:rPr lang="it-IT" dirty="0" smtClean="0">
                <a:latin typeface="French Script MT" panose="03020402040607040605" pitchFamily="66" charset="0"/>
              </a:rPr>
              <a:t>sviluppo del bambino in età prescolare</a:t>
            </a:r>
            <a:endParaRPr lang="it-IT" dirty="0">
              <a:latin typeface="French Script MT" panose="03020402040607040605" pitchFamily="66" charset="0"/>
            </a:endParaRPr>
          </a:p>
        </p:txBody>
      </p:sp>
      <p:sp>
        <p:nvSpPr>
          <p:cNvPr id="3" name="Sottotitolo 2"/>
          <p:cNvSpPr>
            <a:spLocks noGrp="1"/>
          </p:cNvSpPr>
          <p:nvPr>
            <p:ph type="subTitle" idx="1"/>
          </p:nvPr>
        </p:nvSpPr>
        <p:spPr/>
        <p:txBody>
          <a:bodyPr/>
          <a:lstStyle/>
          <a:p>
            <a:r>
              <a:rPr lang="it-IT" dirty="0" smtClean="0">
                <a:latin typeface="Lucida Handwriting" panose="03010101010101010101" pitchFamily="66" charset="0"/>
              </a:rPr>
              <a:t>Dott.ssa Ilaria Neri</a:t>
            </a:r>
          </a:p>
          <a:p>
            <a:r>
              <a:rPr lang="it-IT" dirty="0" smtClean="0">
                <a:latin typeface="Lucida Handwriting" panose="03010101010101010101" pitchFamily="66" charset="0"/>
              </a:rPr>
              <a:t>Dott.ssa Monica Terribili</a:t>
            </a:r>
            <a:endParaRPr lang="it-IT" dirty="0">
              <a:latin typeface="Lucida Handwriting" panose="03010101010101010101" pitchFamily="66" charset="0"/>
            </a:endParaRP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9601" y="4462097"/>
            <a:ext cx="2657907" cy="979608"/>
          </a:xfrm>
          <a:prstGeom prst="rect">
            <a:avLst/>
          </a:prstGeom>
        </p:spPr>
      </p:pic>
    </p:spTree>
    <p:extLst>
      <p:ext uri="{BB962C8B-B14F-4D97-AF65-F5344CB8AC3E}">
        <p14:creationId xmlns:p14="http://schemas.microsoft.com/office/powerpoint/2010/main" val="3702829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2638" y="4945900"/>
            <a:ext cx="3028950" cy="1514475"/>
          </a:xfrm>
          <a:prstGeom prst="rect">
            <a:avLst/>
          </a:prstGeom>
        </p:spPr>
      </p:pic>
      <p:sp>
        <p:nvSpPr>
          <p:cNvPr id="6" name="Segnaposto contenuto 5"/>
          <p:cNvSpPr>
            <a:spLocks noGrp="1"/>
          </p:cNvSpPr>
          <p:nvPr>
            <p:ph idx="1"/>
          </p:nvPr>
        </p:nvSpPr>
        <p:spPr>
          <a:xfrm>
            <a:off x="1234283" y="2805806"/>
            <a:ext cx="8825659" cy="3416300"/>
          </a:xfrm>
        </p:spPr>
        <p:txBody>
          <a:bodyPr/>
          <a:lstStyle/>
          <a:p>
            <a:pPr marL="0" indent="0">
              <a:buNone/>
            </a:pPr>
            <a:r>
              <a:rPr lang="it-IT" dirty="0" smtClean="0"/>
              <a:t>Aspetti da tenere a mente:</a:t>
            </a:r>
            <a:endParaRPr lang="it-IT" dirty="0"/>
          </a:p>
          <a:p>
            <a:r>
              <a:rPr lang="it-IT" dirty="0"/>
              <a:t>Perché si impegna? (motivazione, </a:t>
            </a:r>
            <a:r>
              <a:rPr lang="it-IT" dirty="0" smtClean="0"/>
              <a:t>obiettivi, interessi)</a:t>
            </a:r>
            <a:endParaRPr lang="it-IT" dirty="0"/>
          </a:p>
          <a:p>
            <a:r>
              <a:rPr lang="it-IT" dirty="0"/>
              <a:t>Come si valuta rispetto all’obiettivo? (concetto di </a:t>
            </a:r>
            <a:r>
              <a:rPr lang="it-IT" dirty="0" smtClean="0"/>
              <a:t>sé, autoefficacia)</a:t>
            </a:r>
            <a:endParaRPr lang="it-IT" dirty="0"/>
          </a:p>
          <a:p>
            <a:r>
              <a:rPr lang="it-IT" dirty="0"/>
              <a:t>Come cerca di raggiungerlo? (autoregolazione)</a:t>
            </a:r>
          </a:p>
        </p:txBody>
      </p:sp>
    </p:spTree>
    <p:extLst>
      <p:ext uri="{BB962C8B-B14F-4D97-AF65-F5344CB8AC3E}">
        <p14:creationId xmlns:p14="http://schemas.microsoft.com/office/powerpoint/2010/main" val="3767903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Prerequisiti dell’apprendimento</a:t>
            </a:r>
            <a:endParaRPr lang="it-IT" dirty="0"/>
          </a:p>
        </p:txBody>
      </p:sp>
      <p:sp>
        <p:nvSpPr>
          <p:cNvPr id="3" name="Segnaposto contenuto 2"/>
          <p:cNvSpPr>
            <a:spLocks noGrp="1"/>
          </p:cNvSpPr>
          <p:nvPr>
            <p:ph idx="1"/>
          </p:nvPr>
        </p:nvSpPr>
        <p:spPr/>
        <p:txBody>
          <a:bodyPr/>
          <a:lstStyle/>
          <a:p>
            <a:r>
              <a:rPr lang="it-IT" dirty="0" smtClean="0">
                <a:solidFill>
                  <a:schemeClr val="bg1">
                    <a:lumMod val="85000"/>
                  </a:schemeClr>
                </a:solidFill>
              </a:rPr>
              <a:t>Abilità di autoregolazione</a:t>
            </a:r>
          </a:p>
          <a:p>
            <a:r>
              <a:rPr lang="it-IT" dirty="0" smtClean="0"/>
              <a:t>Abilità fonologiche </a:t>
            </a:r>
            <a:r>
              <a:rPr lang="it-IT" dirty="0"/>
              <a:t>e </a:t>
            </a:r>
            <a:r>
              <a:rPr lang="it-IT" dirty="0" smtClean="0"/>
              <a:t>meta-fonologiche</a:t>
            </a:r>
          </a:p>
          <a:p>
            <a:r>
              <a:rPr lang="it-IT" dirty="0" smtClean="0">
                <a:solidFill>
                  <a:schemeClr val="bg1">
                    <a:lumMod val="85000"/>
                  </a:schemeClr>
                </a:solidFill>
              </a:rPr>
              <a:t>Abilità linguistico-comunicative</a:t>
            </a:r>
          </a:p>
          <a:p>
            <a:r>
              <a:rPr lang="it-IT" dirty="0" smtClean="0">
                <a:solidFill>
                  <a:schemeClr val="bg1">
                    <a:lumMod val="85000"/>
                  </a:schemeClr>
                </a:solidFill>
              </a:rPr>
              <a:t>Abilità logico-matematiche</a:t>
            </a:r>
          </a:p>
          <a:p>
            <a:r>
              <a:rPr lang="it-IT" dirty="0" smtClean="0">
                <a:solidFill>
                  <a:schemeClr val="bg1">
                    <a:lumMod val="85000"/>
                  </a:schemeClr>
                </a:solidFill>
              </a:rPr>
              <a:t>Abilità prassiche, di coordinazione, motricità ed integrazione </a:t>
            </a:r>
            <a:r>
              <a:rPr lang="it-IT" dirty="0" err="1" smtClean="0">
                <a:solidFill>
                  <a:schemeClr val="bg1">
                    <a:lumMod val="85000"/>
                  </a:schemeClr>
                </a:solidFill>
              </a:rPr>
              <a:t>visuo</a:t>
            </a:r>
            <a:r>
              <a:rPr lang="it-IT" dirty="0" smtClean="0">
                <a:solidFill>
                  <a:schemeClr val="bg1">
                    <a:lumMod val="85000"/>
                  </a:schemeClr>
                </a:solidFill>
              </a:rPr>
              <a:t>-motoria</a:t>
            </a:r>
          </a:p>
          <a:p>
            <a:r>
              <a:rPr lang="it-IT" dirty="0" smtClean="0">
                <a:solidFill>
                  <a:schemeClr val="bg1">
                    <a:lumMod val="85000"/>
                  </a:schemeClr>
                </a:solidFill>
              </a:rPr>
              <a:t>Altre abilità cognitive (memoria, orientamento, attenzione, ecc.)</a:t>
            </a:r>
          </a:p>
          <a:p>
            <a:pPr marL="0" indent="0">
              <a:buNone/>
            </a:pPr>
            <a:endParaRPr lang="it-IT" dirty="0" smtClean="0"/>
          </a:p>
          <a:p>
            <a:endParaRPr lang="it-IT" dirty="0"/>
          </a:p>
        </p:txBody>
      </p:sp>
    </p:spTree>
    <p:extLst>
      <p:ext uri="{BB962C8B-B14F-4D97-AF65-F5344CB8AC3E}">
        <p14:creationId xmlns:p14="http://schemas.microsoft.com/office/powerpoint/2010/main" val="2381764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Abilità fonologiche </a:t>
            </a:r>
            <a:r>
              <a:rPr lang="it-IT" dirty="0"/>
              <a:t/>
            </a:r>
            <a:br>
              <a:rPr lang="it-IT" dirty="0"/>
            </a:br>
            <a:r>
              <a:rPr lang="it-IT" dirty="0"/>
              <a:t>e meta-fonologiche</a:t>
            </a:r>
          </a:p>
        </p:txBody>
      </p:sp>
      <p:sp>
        <p:nvSpPr>
          <p:cNvPr id="3" name="Segnaposto contenuto 2"/>
          <p:cNvSpPr>
            <a:spLocks noGrp="1"/>
          </p:cNvSpPr>
          <p:nvPr>
            <p:ph idx="1"/>
          </p:nvPr>
        </p:nvSpPr>
        <p:spPr>
          <a:xfrm>
            <a:off x="1154954" y="2512059"/>
            <a:ext cx="8654064" cy="4254501"/>
          </a:xfrm>
        </p:spPr>
        <p:txBody>
          <a:bodyPr>
            <a:normAutofit lnSpcReduction="10000"/>
          </a:bodyPr>
          <a:lstStyle/>
          <a:p>
            <a:pPr marL="0" indent="0" algn="just">
              <a:lnSpc>
                <a:spcPct val="150000"/>
              </a:lnSpc>
              <a:spcBef>
                <a:spcPts val="0"/>
              </a:spcBef>
              <a:buNone/>
            </a:pPr>
            <a:r>
              <a:rPr lang="it-IT" dirty="0" smtClean="0"/>
              <a:t>EDUCAZIONE ALL’ASCOLTO</a:t>
            </a:r>
          </a:p>
          <a:p>
            <a:pPr marL="0" indent="0" algn="just">
              <a:lnSpc>
                <a:spcPct val="150000"/>
              </a:lnSpc>
              <a:spcBef>
                <a:spcPts val="0"/>
              </a:spcBef>
              <a:buNone/>
            </a:pPr>
            <a:endParaRPr lang="it-IT" dirty="0" smtClean="0"/>
          </a:p>
          <a:p>
            <a:pPr marL="0" indent="0" algn="just">
              <a:lnSpc>
                <a:spcPct val="150000"/>
              </a:lnSpc>
              <a:spcBef>
                <a:spcPts val="0"/>
              </a:spcBef>
              <a:buNone/>
            </a:pPr>
            <a:r>
              <a:rPr lang="it-IT" sz="2800" dirty="0" smtClean="0">
                <a:latin typeface="French Script MT" panose="03020402040607040605" pitchFamily="66" charset="0"/>
              </a:rPr>
              <a:t>«Tutto ciò che verrà fatto per affinare e utilizzare la via sonora può, </a:t>
            </a:r>
          </a:p>
          <a:p>
            <a:pPr marL="0" indent="0" algn="just">
              <a:lnSpc>
                <a:spcPct val="150000"/>
              </a:lnSpc>
              <a:spcBef>
                <a:spcPts val="0"/>
              </a:spcBef>
              <a:buNone/>
            </a:pPr>
            <a:r>
              <a:rPr lang="it-IT" sz="2800" dirty="0" smtClean="0">
                <a:latin typeface="French Script MT" panose="03020402040607040605" pitchFamily="66" charset="0"/>
              </a:rPr>
              <a:t>nella mente infantile, facilitare l’apprendimento della lettura.</a:t>
            </a:r>
          </a:p>
          <a:p>
            <a:pPr marL="0" indent="0" algn="just">
              <a:lnSpc>
                <a:spcPct val="150000"/>
              </a:lnSpc>
              <a:spcBef>
                <a:spcPts val="0"/>
              </a:spcBef>
              <a:buNone/>
            </a:pPr>
            <a:r>
              <a:rPr lang="it-IT" sz="2800" dirty="0" smtClean="0">
                <a:latin typeface="French Script MT" panose="03020402040607040605" pitchFamily="66" charset="0"/>
              </a:rPr>
              <a:t>Leggere prima con le orecchie che con gli occhi </a:t>
            </a:r>
          </a:p>
          <a:p>
            <a:pPr marL="0" indent="0" algn="just">
              <a:lnSpc>
                <a:spcPct val="150000"/>
              </a:lnSpc>
              <a:spcBef>
                <a:spcPts val="0"/>
              </a:spcBef>
              <a:buNone/>
            </a:pPr>
            <a:r>
              <a:rPr lang="it-IT" sz="2800" dirty="0" smtClean="0">
                <a:latin typeface="French Script MT" panose="03020402040607040605" pitchFamily="66" charset="0"/>
              </a:rPr>
              <a:t>aiuterà a riflettere sui suoni e sui loro significati»</a:t>
            </a:r>
          </a:p>
          <a:p>
            <a:pPr marL="0" indent="0" algn="just">
              <a:lnSpc>
                <a:spcPct val="150000"/>
              </a:lnSpc>
              <a:spcBef>
                <a:spcPts val="0"/>
              </a:spcBef>
              <a:buNone/>
            </a:pPr>
            <a:r>
              <a:rPr lang="it-IT" dirty="0" smtClean="0"/>
              <a:t>									</a:t>
            </a:r>
          </a:p>
          <a:p>
            <a:pPr marL="0" indent="0" algn="just">
              <a:lnSpc>
                <a:spcPct val="150000"/>
              </a:lnSpc>
              <a:spcBef>
                <a:spcPts val="0"/>
              </a:spcBef>
              <a:buNone/>
            </a:pPr>
            <a:r>
              <a:rPr lang="it-IT" dirty="0" smtClean="0"/>
              <a:t>(Frontini e Righi, 1988)</a:t>
            </a:r>
            <a:endParaRPr lang="it-IT" dirty="0"/>
          </a:p>
        </p:txBody>
      </p:sp>
      <p:sp>
        <p:nvSpPr>
          <p:cNvPr id="4" name="Pergamena 2 3"/>
          <p:cNvSpPr/>
          <p:nvPr/>
        </p:nvSpPr>
        <p:spPr>
          <a:xfrm>
            <a:off x="548640" y="2660073"/>
            <a:ext cx="8196349" cy="3690851"/>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08600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000" dirty="0" smtClean="0"/>
              <a:t>Il linguaggio parlato, nell’insegnamento della letto-scrittura, deve precedere quello scritto!</a:t>
            </a:r>
            <a:endParaRPr lang="it-IT" sz="2000" dirty="0"/>
          </a:p>
        </p:txBody>
      </p:sp>
      <p:pic>
        <p:nvPicPr>
          <p:cNvPr id="5" name="Segnaposto contenuto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62322" y="2301412"/>
            <a:ext cx="4255391" cy="3723467"/>
          </a:xfrm>
        </p:spPr>
      </p:pic>
      <p:sp>
        <p:nvSpPr>
          <p:cNvPr id="4" name="Segnaposto testo 3"/>
          <p:cNvSpPr>
            <a:spLocks noGrp="1"/>
          </p:cNvSpPr>
          <p:nvPr>
            <p:ph type="body" sz="half" idx="2"/>
          </p:nvPr>
        </p:nvSpPr>
        <p:spPr>
          <a:xfrm>
            <a:off x="1154953" y="3129280"/>
            <a:ext cx="3441985" cy="2895599"/>
          </a:xfrm>
        </p:spPr>
        <p:txBody>
          <a:bodyPr>
            <a:noAutofit/>
          </a:bodyPr>
          <a:lstStyle/>
          <a:p>
            <a:r>
              <a:rPr lang="it-IT" sz="1600" dirty="0" smtClean="0"/>
              <a:t>Nella narrazione, l’adulto ha un ruolo importantissimo: crea pause, sospensioni, mima, aggiunge significati.</a:t>
            </a:r>
          </a:p>
          <a:p>
            <a:r>
              <a:rPr lang="it-IT" sz="1600" dirty="0" smtClean="0"/>
              <a:t>Nell’ascolto il bambino ascolta il ripetersi del ritmo, impara </a:t>
            </a:r>
            <a:r>
              <a:rPr lang="it-IT" sz="1600" dirty="0"/>
              <a:t>a riconoscere una </a:t>
            </a:r>
            <a:r>
              <a:rPr lang="it-IT" sz="1600" dirty="0" smtClean="0"/>
              <a:t>musicalità e ad anticipare le parole nelle letture successive (</a:t>
            </a:r>
            <a:r>
              <a:rPr lang="it-IT" sz="1600" dirty="0" err="1" smtClean="0"/>
              <a:t>es.rime</a:t>
            </a:r>
            <a:r>
              <a:rPr lang="it-IT" sz="1600" dirty="0" smtClean="0"/>
              <a:t>) completando, senza saper leggere, la lettura.</a:t>
            </a:r>
            <a:endParaRPr lang="it-IT" sz="1600" dirty="0"/>
          </a:p>
        </p:txBody>
      </p:sp>
    </p:spTree>
    <p:extLst>
      <p:ext uri="{BB962C8B-B14F-4D97-AF65-F5344CB8AC3E}">
        <p14:creationId xmlns:p14="http://schemas.microsoft.com/office/powerpoint/2010/main" val="468575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Abilità fonologiche </a:t>
            </a:r>
            <a:r>
              <a:rPr lang="it-IT" dirty="0"/>
              <a:t/>
            </a:r>
            <a:br>
              <a:rPr lang="it-IT" dirty="0"/>
            </a:br>
            <a:r>
              <a:rPr lang="it-IT" dirty="0"/>
              <a:t>e meta-fonologiche</a:t>
            </a:r>
          </a:p>
        </p:txBody>
      </p:sp>
      <p:sp>
        <p:nvSpPr>
          <p:cNvPr id="3" name="Segnaposto testo 2"/>
          <p:cNvSpPr>
            <a:spLocks noGrp="1"/>
          </p:cNvSpPr>
          <p:nvPr>
            <p:ph type="body" idx="1"/>
          </p:nvPr>
        </p:nvSpPr>
        <p:spPr/>
        <p:txBody>
          <a:bodyPr/>
          <a:lstStyle/>
          <a:p>
            <a:r>
              <a:rPr lang="it-IT" dirty="0"/>
              <a:t>F</a:t>
            </a:r>
            <a:r>
              <a:rPr lang="it-IT" dirty="0" smtClean="0"/>
              <a:t>onetica</a:t>
            </a:r>
            <a:endParaRPr lang="it-IT" dirty="0"/>
          </a:p>
        </p:txBody>
      </p:sp>
      <p:sp>
        <p:nvSpPr>
          <p:cNvPr id="4" name="Segnaposto contenuto 3"/>
          <p:cNvSpPr>
            <a:spLocks noGrp="1"/>
          </p:cNvSpPr>
          <p:nvPr>
            <p:ph sz="half" idx="2"/>
          </p:nvPr>
        </p:nvSpPr>
        <p:spPr/>
        <p:txBody>
          <a:bodyPr/>
          <a:lstStyle/>
          <a:p>
            <a:r>
              <a:rPr lang="it-IT" dirty="0" smtClean="0"/>
              <a:t>Studio dei suoni del linguaggio in quanto entità fisiche, quindi dal punto di vista articolatorio, acustico ed uditivo-percettivo</a:t>
            </a:r>
            <a:endParaRPr lang="it-IT" dirty="0"/>
          </a:p>
        </p:txBody>
      </p:sp>
      <p:sp>
        <p:nvSpPr>
          <p:cNvPr id="5" name="Segnaposto testo 4"/>
          <p:cNvSpPr>
            <a:spLocks noGrp="1"/>
          </p:cNvSpPr>
          <p:nvPr>
            <p:ph type="body" sz="quarter" idx="3"/>
          </p:nvPr>
        </p:nvSpPr>
        <p:spPr/>
        <p:txBody>
          <a:bodyPr/>
          <a:lstStyle/>
          <a:p>
            <a:r>
              <a:rPr lang="it-IT" dirty="0" smtClean="0"/>
              <a:t>Fonologia</a:t>
            </a:r>
            <a:endParaRPr lang="it-IT" dirty="0"/>
          </a:p>
        </p:txBody>
      </p:sp>
      <p:sp>
        <p:nvSpPr>
          <p:cNvPr id="6" name="Segnaposto contenuto 5"/>
          <p:cNvSpPr>
            <a:spLocks noGrp="1"/>
          </p:cNvSpPr>
          <p:nvPr>
            <p:ph sz="quarter" idx="4"/>
          </p:nvPr>
        </p:nvSpPr>
        <p:spPr>
          <a:xfrm>
            <a:off x="6208711" y="3187920"/>
            <a:ext cx="4825160" cy="3670079"/>
          </a:xfrm>
        </p:spPr>
        <p:txBody>
          <a:bodyPr>
            <a:normAutofit lnSpcReduction="10000"/>
          </a:bodyPr>
          <a:lstStyle/>
          <a:p>
            <a:r>
              <a:rPr lang="it-IT" dirty="0" smtClean="0"/>
              <a:t>Studio delle modalità in cui i suoni del linguaggio si raggruppano in fonemi, ovvero classi che hanno la funzione di distinguere i suoni (fonemi) e, dunque, le parole tra loro nelle varie lingue (es. cane-pane).</a:t>
            </a:r>
          </a:p>
          <a:p>
            <a:r>
              <a:rPr lang="it-IT" dirty="0" smtClean="0"/>
              <a:t>REGOLE FONOLOGICHE: definiscono il repertorio dei fonemi di una lingua e come questi possono essere combinati tra loro.</a:t>
            </a:r>
          </a:p>
          <a:p>
            <a:pPr marL="0" indent="0">
              <a:buNone/>
            </a:pPr>
            <a:r>
              <a:rPr lang="it-IT" i="1" dirty="0" smtClean="0"/>
              <a:t>I fonemi e le regole fonologiche vengono appresi inconsapevolmente per imitazione!</a:t>
            </a:r>
          </a:p>
          <a:p>
            <a:pPr marL="0" indent="0">
              <a:buNone/>
            </a:pPr>
            <a:endParaRPr lang="it-IT" dirty="0"/>
          </a:p>
        </p:txBody>
      </p:sp>
    </p:spTree>
    <p:extLst>
      <p:ext uri="{BB962C8B-B14F-4D97-AF65-F5344CB8AC3E}">
        <p14:creationId xmlns:p14="http://schemas.microsoft.com/office/powerpoint/2010/main" val="36749281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Abilità fonologiche </a:t>
            </a:r>
            <a:r>
              <a:rPr lang="it-IT" dirty="0"/>
              <a:t/>
            </a:r>
            <a:br>
              <a:rPr lang="it-IT" dirty="0"/>
            </a:br>
            <a:r>
              <a:rPr lang="it-IT" dirty="0"/>
              <a:t>e meta-fonologiche</a:t>
            </a:r>
          </a:p>
        </p:txBody>
      </p:sp>
      <p:sp>
        <p:nvSpPr>
          <p:cNvPr id="3" name="Segnaposto contenuto 2"/>
          <p:cNvSpPr>
            <a:spLocks noGrp="1"/>
          </p:cNvSpPr>
          <p:nvPr>
            <p:ph idx="1"/>
          </p:nvPr>
        </p:nvSpPr>
        <p:spPr/>
        <p:txBody>
          <a:bodyPr>
            <a:normAutofit lnSpcReduction="10000"/>
          </a:bodyPr>
          <a:lstStyle/>
          <a:p>
            <a:pPr>
              <a:lnSpc>
                <a:spcPct val="160000"/>
              </a:lnSpc>
            </a:pPr>
            <a:r>
              <a:rPr lang="it-IT" kern="800" dirty="0">
                <a:latin typeface="Times New Roman" panose="02020603050405020304" pitchFamily="18" charset="0"/>
                <a:ea typeface="Times New Roman" panose="02020603050405020304" pitchFamily="18" charset="0"/>
              </a:rPr>
              <a:t>L’insegnamento della consapevolezza fonologica a bambini </a:t>
            </a:r>
            <a:r>
              <a:rPr lang="it-IT" kern="800" dirty="0" err="1">
                <a:latin typeface="Times New Roman" panose="02020603050405020304" pitchFamily="18" charset="0"/>
                <a:ea typeface="Times New Roman" panose="02020603050405020304" pitchFamily="18" charset="0"/>
              </a:rPr>
              <a:t>pre</a:t>
            </a:r>
            <a:r>
              <a:rPr lang="it-IT" kern="800" dirty="0">
                <a:latin typeface="Times New Roman" panose="02020603050405020304" pitchFamily="18" charset="0"/>
                <a:ea typeface="Times New Roman" panose="02020603050405020304" pitchFamily="18" charset="0"/>
              </a:rPr>
              <a:t>-scolari ha </a:t>
            </a:r>
            <a:r>
              <a:rPr lang="it-IT" b="1" kern="800" dirty="0">
                <a:latin typeface="Times New Roman" panose="02020603050405020304" pitchFamily="18" charset="0"/>
                <a:ea typeface="Times New Roman" panose="02020603050405020304" pitchFamily="18" charset="0"/>
              </a:rPr>
              <a:t>conseguenze</a:t>
            </a:r>
            <a:r>
              <a:rPr lang="it-IT" kern="800" dirty="0">
                <a:latin typeface="Times New Roman" panose="02020603050405020304" pitchFamily="18" charset="0"/>
                <a:ea typeface="Times New Roman" panose="02020603050405020304" pitchFamily="18" charset="0"/>
              </a:rPr>
              <a:t> </a:t>
            </a:r>
            <a:r>
              <a:rPr lang="it-IT" b="1" kern="800" dirty="0">
                <a:latin typeface="Times New Roman" panose="02020603050405020304" pitchFamily="18" charset="0"/>
                <a:ea typeface="Times New Roman" panose="02020603050405020304" pitchFamily="18" charset="0"/>
              </a:rPr>
              <a:t>positive per il successivo apprendimento</a:t>
            </a:r>
            <a:r>
              <a:rPr lang="it-IT" kern="800" dirty="0">
                <a:latin typeface="Times New Roman" panose="02020603050405020304" pitchFamily="18" charset="0"/>
                <a:ea typeface="Times New Roman" panose="02020603050405020304" pitchFamily="18" charset="0"/>
              </a:rPr>
              <a:t> della letto-scrittura, soprattutto per i bambini a “rischio” (Bradley &amp; Bryant, 1983): in aggiunta a ciò si è visto anche che le differenze nella consapevolezza fonologica correlano con il successo nell’apprendimento della letto-scrittura (Bryant &amp; </a:t>
            </a:r>
            <a:r>
              <a:rPr lang="it-IT" kern="800" dirty="0" err="1">
                <a:latin typeface="Times New Roman" panose="02020603050405020304" pitchFamily="18" charset="0"/>
                <a:ea typeface="Times New Roman" panose="02020603050405020304" pitchFamily="18" charset="0"/>
              </a:rPr>
              <a:t>Goswami</a:t>
            </a:r>
            <a:r>
              <a:rPr lang="it-IT" kern="800" dirty="0">
                <a:latin typeface="Times New Roman" panose="02020603050405020304" pitchFamily="18" charset="0"/>
                <a:ea typeface="Times New Roman" panose="02020603050405020304" pitchFamily="18" charset="0"/>
              </a:rPr>
              <a:t>, 1987). Durante l’ultimo anno della scuola dell’infanzia e il primo anno della scuola primaria è importante che il bambino acquisisca il principio alfabetico (cioè, che le parole si distinguono sulla base della struttura fonologica rappresentata dall’alfabeto). </a:t>
            </a:r>
            <a:endParaRPr lang="it-IT" dirty="0"/>
          </a:p>
        </p:txBody>
      </p:sp>
    </p:spTree>
    <p:extLst>
      <p:ext uri="{BB962C8B-B14F-4D97-AF65-F5344CB8AC3E}">
        <p14:creationId xmlns:p14="http://schemas.microsoft.com/office/powerpoint/2010/main" val="8181642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smtClean="0"/>
              <a:t>Abilità fonologiche </a:t>
            </a:r>
            <a:br>
              <a:rPr lang="it-IT" dirty="0" smtClean="0"/>
            </a:br>
            <a:r>
              <a:rPr lang="it-IT" dirty="0" smtClean="0"/>
              <a:t>e meta-fonologiche</a:t>
            </a:r>
            <a:endParaRPr lang="it-IT" dirty="0"/>
          </a:p>
        </p:txBody>
      </p:sp>
      <p:sp>
        <p:nvSpPr>
          <p:cNvPr id="4" name="Segnaposto contenuto 3"/>
          <p:cNvSpPr>
            <a:spLocks noGrp="1"/>
          </p:cNvSpPr>
          <p:nvPr>
            <p:ph idx="1"/>
          </p:nvPr>
        </p:nvSpPr>
        <p:spPr>
          <a:xfrm>
            <a:off x="1256555" y="2491740"/>
            <a:ext cx="5651322" cy="4366260"/>
          </a:xfrm>
        </p:spPr>
        <p:txBody>
          <a:bodyPr>
            <a:normAutofit/>
          </a:bodyPr>
          <a:lstStyle/>
          <a:p>
            <a:pPr algn="just">
              <a:lnSpc>
                <a:spcPct val="160000"/>
              </a:lnSpc>
            </a:pPr>
            <a:r>
              <a:rPr lang="it-IT" sz="1600" kern="800" dirty="0">
                <a:latin typeface="Times New Roman" panose="02020603050405020304" pitchFamily="18" charset="0"/>
                <a:ea typeface="Times New Roman" panose="02020603050405020304" pitchFamily="18" charset="0"/>
              </a:rPr>
              <a:t>Le competenze meta-fonologiche che possono essere definite come la capacità di comparare, segmentare e discriminare parole presentate oralmente sulla base della loro struttura fonologica (Bishop &amp; </a:t>
            </a:r>
            <a:r>
              <a:rPr lang="it-IT" sz="1600" kern="800" dirty="0" err="1">
                <a:latin typeface="Times New Roman" panose="02020603050405020304" pitchFamily="18" charset="0"/>
                <a:ea typeface="Times New Roman" panose="02020603050405020304" pitchFamily="18" charset="0"/>
              </a:rPr>
              <a:t>Snowling</a:t>
            </a:r>
            <a:r>
              <a:rPr lang="it-IT" sz="1600" kern="800" dirty="0">
                <a:latin typeface="Times New Roman" panose="02020603050405020304" pitchFamily="18" charset="0"/>
                <a:ea typeface="Times New Roman" panose="02020603050405020304" pitchFamily="18" charset="0"/>
              </a:rPr>
              <a:t>, 2004). Talvolta tali abilità risultano deboli o non completamente sviluppate per differenti motivi che possono essere legati all’ambiente tanto quanto a cause di origine neuro-biologica o a caratteristiche individuali del bambino dovute a tempi diversi di maturazione.  </a:t>
            </a:r>
          </a:p>
          <a:p>
            <a:pPr marL="0" indent="0">
              <a:lnSpc>
                <a:spcPct val="160000"/>
              </a:lnSpc>
              <a:buNone/>
            </a:pPr>
            <a:endParaRPr lang="it-IT" dirty="0"/>
          </a:p>
        </p:txBody>
      </p:sp>
      <p:sp>
        <p:nvSpPr>
          <p:cNvPr id="2" name="Esplosione 1 1"/>
          <p:cNvSpPr/>
          <p:nvPr/>
        </p:nvSpPr>
        <p:spPr>
          <a:xfrm>
            <a:off x="7514706" y="2202874"/>
            <a:ext cx="4389119" cy="4414058"/>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8650854" y="3703627"/>
            <a:ext cx="2116821" cy="1200329"/>
          </a:xfrm>
          <a:prstGeom prst="rect">
            <a:avLst/>
          </a:prstGeom>
          <a:noFill/>
        </p:spPr>
        <p:txBody>
          <a:bodyPr wrap="square" rtlCol="0">
            <a:spAutoFit/>
          </a:bodyPr>
          <a:lstStyle/>
          <a:p>
            <a:r>
              <a:rPr lang="it-IT" dirty="0" smtClean="0"/>
              <a:t>Le parole si possono «rompere» in sillabe e fonemi!</a:t>
            </a:r>
            <a:endParaRPr lang="it-IT" dirty="0"/>
          </a:p>
        </p:txBody>
      </p:sp>
    </p:spTree>
    <p:extLst>
      <p:ext uri="{BB962C8B-B14F-4D97-AF65-F5344CB8AC3E}">
        <p14:creationId xmlns:p14="http://schemas.microsoft.com/office/powerpoint/2010/main" val="18898764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dirty="0" smtClean="0"/>
              <a:t>Consapevolezza fonologica</a:t>
            </a:r>
            <a:endParaRPr lang="it-IT" dirty="0"/>
          </a:p>
        </p:txBody>
      </p:sp>
      <p:sp>
        <p:nvSpPr>
          <p:cNvPr id="6" name="Segnaposto contenuto 5"/>
          <p:cNvSpPr>
            <a:spLocks noGrp="1"/>
          </p:cNvSpPr>
          <p:nvPr>
            <p:ph sz="half" idx="1"/>
          </p:nvPr>
        </p:nvSpPr>
        <p:spPr>
          <a:xfrm>
            <a:off x="1154953" y="2603500"/>
            <a:ext cx="5387163" cy="3416301"/>
          </a:xfrm>
        </p:spPr>
        <p:txBody>
          <a:bodyPr/>
          <a:lstStyle/>
          <a:p>
            <a:r>
              <a:rPr lang="it-IT" dirty="0" smtClean="0"/>
              <a:t>Il bambino per imparare a parlare non ha bisogno di </a:t>
            </a:r>
            <a:r>
              <a:rPr lang="it-IT" b="1" dirty="0" smtClean="0"/>
              <a:t>consapevolezza fonologica</a:t>
            </a:r>
            <a:r>
              <a:rPr lang="it-IT" dirty="0" smtClean="0"/>
              <a:t>, ma ne ha bisogno </a:t>
            </a:r>
            <a:r>
              <a:rPr lang="it-IT" b="1" dirty="0" smtClean="0"/>
              <a:t>per </a:t>
            </a:r>
            <a:r>
              <a:rPr lang="it-IT" b="1" dirty="0" smtClean="0"/>
              <a:t>imparare a leggere e scrivere in un sistema alfabetico</a:t>
            </a:r>
            <a:r>
              <a:rPr lang="it-IT" dirty="0" smtClean="0"/>
              <a:t> perché l’ortografia alfabetica è basata su strutture fonemiche</a:t>
            </a:r>
            <a:endParaRPr lang="it-IT" dirty="0"/>
          </a:p>
        </p:txBody>
      </p:sp>
      <p:pic>
        <p:nvPicPr>
          <p:cNvPr id="8" name="Segnaposto contenuto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464382" y="2603500"/>
            <a:ext cx="2825519" cy="2825519"/>
          </a:xfrm>
        </p:spPr>
      </p:pic>
    </p:spTree>
    <p:extLst>
      <p:ext uri="{BB962C8B-B14F-4D97-AF65-F5344CB8AC3E}">
        <p14:creationId xmlns:p14="http://schemas.microsoft.com/office/powerpoint/2010/main" val="2853815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Abilità fonologiche </a:t>
            </a:r>
            <a:r>
              <a:rPr lang="it-IT" dirty="0"/>
              <a:t/>
            </a:r>
            <a:br>
              <a:rPr lang="it-IT" dirty="0"/>
            </a:br>
            <a:r>
              <a:rPr lang="it-IT" dirty="0"/>
              <a:t>e meta-fonologiche</a:t>
            </a:r>
          </a:p>
        </p:txBody>
      </p:sp>
      <p:sp>
        <p:nvSpPr>
          <p:cNvPr id="3" name="Segnaposto contenuto 2"/>
          <p:cNvSpPr>
            <a:spLocks noGrp="1"/>
          </p:cNvSpPr>
          <p:nvPr>
            <p:ph sz="half" idx="1"/>
          </p:nvPr>
        </p:nvSpPr>
        <p:spPr>
          <a:xfrm>
            <a:off x="1154954" y="2603500"/>
            <a:ext cx="5561730" cy="4021744"/>
          </a:xfrm>
        </p:spPr>
        <p:txBody>
          <a:bodyPr>
            <a:normAutofit lnSpcReduction="10000"/>
          </a:bodyPr>
          <a:lstStyle/>
          <a:p>
            <a:pPr algn="just"/>
            <a:r>
              <a:rPr lang="it-IT" dirty="0"/>
              <a:t>La letteratura scientifica concorda nel dire che i </a:t>
            </a:r>
            <a:r>
              <a:rPr lang="it-IT" b="1" dirty="0"/>
              <a:t>disturbi specifici del linguaggio </a:t>
            </a:r>
            <a:r>
              <a:rPr lang="it-IT" dirty="0"/>
              <a:t>(DSL) sono il </a:t>
            </a:r>
            <a:r>
              <a:rPr lang="it-IT" b="1" dirty="0" err="1"/>
              <a:t>predittore</a:t>
            </a:r>
            <a:r>
              <a:rPr lang="it-IT" b="1" dirty="0"/>
              <a:t> più affidabile della </a:t>
            </a:r>
            <a:r>
              <a:rPr lang="it-IT" b="1" dirty="0" smtClean="0"/>
              <a:t>dislessia</a:t>
            </a:r>
            <a:r>
              <a:rPr lang="it-IT" dirty="0" smtClean="0"/>
              <a:t>: </a:t>
            </a:r>
            <a:r>
              <a:rPr lang="it-IT" dirty="0"/>
              <a:t>infatti i bambini che a 4 anni presentano ancora alterazioni fonologiche hanno l’80% di probabilità di sviluppare DSA (Stella, 2004). </a:t>
            </a:r>
            <a:endParaRPr lang="it-IT" dirty="0" smtClean="0"/>
          </a:p>
          <a:p>
            <a:pPr algn="just"/>
            <a:endParaRPr lang="it-IT" dirty="0" smtClean="0"/>
          </a:p>
          <a:p>
            <a:pPr marL="0" indent="0" algn="just">
              <a:buNone/>
            </a:pPr>
            <a:r>
              <a:rPr lang="it-IT" dirty="0" smtClean="0"/>
              <a:t>Anche </a:t>
            </a:r>
            <a:r>
              <a:rPr lang="it-IT" dirty="0"/>
              <a:t>all’interno del Documento definitivo di Consenso (2011) in risposta al quesito B1 (Quali sono i fattori di rischio associati a DSA e/o allo sviluppo di DSA?) viene riportato che i bambini che a 5 anni presentano un disturbo di linguaggio hanno un rischio 6 volte superiore di dislessia rispetto al gruppo di controllo.</a:t>
            </a:r>
          </a:p>
        </p:txBody>
      </p:sp>
      <p:pic>
        <p:nvPicPr>
          <p:cNvPr id="5" name="Segnaposto contenuto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30341" y="2603500"/>
            <a:ext cx="3200400" cy="3421626"/>
          </a:xfrm>
        </p:spPr>
      </p:pic>
    </p:spTree>
    <p:extLst>
      <p:ext uri="{BB962C8B-B14F-4D97-AF65-F5344CB8AC3E}">
        <p14:creationId xmlns:p14="http://schemas.microsoft.com/office/powerpoint/2010/main" val="128064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Giochi </a:t>
            </a:r>
            <a:r>
              <a:rPr lang="it-IT" dirty="0" err="1" smtClean="0"/>
              <a:t>metafonologici</a:t>
            </a:r>
            <a:r>
              <a:rPr lang="it-IT" dirty="0" smtClean="0"/>
              <a:t>:</a:t>
            </a:r>
            <a:endParaRPr lang="it-IT" dirty="0"/>
          </a:p>
        </p:txBody>
      </p:sp>
      <p:pic>
        <p:nvPicPr>
          <p:cNvPr id="7" name="Segnaposto immagine 6"/>
          <p:cNvPicPr>
            <a:picLocks noGrp="1" noChangeAspect="1"/>
          </p:cNvPicPr>
          <p:nvPr>
            <p:ph type="pic" idx="1"/>
          </p:nvPr>
        </p:nvPicPr>
        <p:blipFill>
          <a:blip r:embed="rId2">
            <a:extLst>
              <a:ext uri="{28A0092B-C50C-407E-A947-70E740481C1C}">
                <a14:useLocalDpi xmlns:a14="http://schemas.microsoft.com/office/drawing/2010/main" val="0"/>
              </a:ext>
            </a:extLst>
          </a:blip>
          <a:srcRect l="30146" r="30146"/>
          <a:stretch>
            <a:fillRect/>
          </a:stretch>
        </p:blipFill>
        <p:spPr/>
      </p:pic>
      <p:sp>
        <p:nvSpPr>
          <p:cNvPr id="6" name="Segnaposto testo 5"/>
          <p:cNvSpPr>
            <a:spLocks noGrp="1"/>
          </p:cNvSpPr>
          <p:nvPr>
            <p:ph type="body" sz="half" idx="2"/>
          </p:nvPr>
        </p:nvSpPr>
        <p:spPr>
          <a:xfrm>
            <a:off x="1154955" y="3657599"/>
            <a:ext cx="3859212" cy="2385753"/>
          </a:xfrm>
        </p:spPr>
        <p:txBody>
          <a:bodyPr>
            <a:normAutofit/>
          </a:bodyPr>
          <a:lstStyle/>
          <a:p>
            <a:pPr marL="285750" indent="-285750">
              <a:buFont typeface="Arial" panose="020B0604020202020204" pitchFamily="34" charset="0"/>
              <a:buChar char="•"/>
            </a:pPr>
            <a:r>
              <a:rPr lang="it-IT" dirty="0" smtClean="0"/>
              <a:t>Filastrocche, conte, rime</a:t>
            </a:r>
          </a:p>
          <a:p>
            <a:pPr marL="285750" indent="-285750">
              <a:buFont typeface="Arial" panose="020B0604020202020204" pitchFamily="34" charset="0"/>
              <a:buChar char="•"/>
            </a:pPr>
            <a:r>
              <a:rPr lang="it-IT" dirty="0" smtClean="0"/>
              <a:t>Filastrocche con cambio di vocale</a:t>
            </a:r>
          </a:p>
          <a:p>
            <a:pPr marL="285750" indent="-285750">
              <a:buFont typeface="Arial" panose="020B0604020202020204" pitchFamily="34" charset="0"/>
              <a:buChar char="•"/>
            </a:pPr>
            <a:r>
              <a:rPr lang="it-IT" dirty="0" smtClean="0"/>
              <a:t>Parole che cominciano allo stesso modo</a:t>
            </a:r>
          </a:p>
          <a:p>
            <a:pPr marL="285750" indent="-285750">
              <a:buFont typeface="Arial" panose="020B0604020202020204" pitchFamily="34" charset="0"/>
              <a:buChar char="•"/>
            </a:pPr>
            <a:r>
              <a:rPr lang="it-IT" dirty="0" smtClean="0"/>
              <a:t>Telefono senza fili</a:t>
            </a:r>
          </a:p>
          <a:p>
            <a:pPr marL="285750" indent="-285750">
              <a:buFont typeface="Arial" panose="020B0604020202020204" pitchFamily="34" charset="0"/>
              <a:buChar char="•"/>
            </a:pPr>
            <a:r>
              <a:rPr lang="it-IT" dirty="0" smtClean="0"/>
              <a:t>Lettura di racconti in rima</a:t>
            </a:r>
          </a:p>
          <a:p>
            <a:pPr marL="285750" indent="-285750">
              <a:buFont typeface="Arial" panose="020B0604020202020204" pitchFamily="34" charset="0"/>
              <a:buChar char="•"/>
            </a:pPr>
            <a:r>
              <a:rPr lang="it-IT" dirty="0" smtClean="0"/>
              <a:t>È arrivato un bastimento carico di…</a:t>
            </a:r>
            <a:endParaRPr lang="it-IT" dirty="0"/>
          </a:p>
        </p:txBody>
      </p:sp>
    </p:spTree>
    <p:extLst>
      <p:ext uri="{BB962C8B-B14F-4D97-AF65-F5344CB8AC3E}">
        <p14:creationId xmlns:p14="http://schemas.microsoft.com/office/powerpoint/2010/main" val="4019569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normAutofit/>
          </a:bodyPr>
          <a:lstStyle/>
          <a:p>
            <a:r>
              <a:rPr lang="it-IT" sz="2000" dirty="0"/>
              <a:t>Le recenti normative, in materia di disturbi specifici di apprendimento in ambito scolastico, attribuiscono alla scuola specifici compiti. </a:t>
            </a:r>
          </a:p>
        </p:txBody>
      </p:sp>
      <p:sp>
        <p:nvSpPr>
          <p:cNvPr id="6" name="Segnaposto testo 5"/>
          <p:cNvSpPr>
            <a:spLocks noGrp="1"/>
          </p:cNvSpPr>
          <p:nvPr>
            <p:ph type="body" idx="1"/>
          </p:nvPr>
        </p:nvSpPr>
        <p:spPr>
          <a:xfrm>
            <a:off x="6894575" y="2679192"/>
            <a:ext cx="3837155" cy="2286000"/>
          </a:xfrm>
        </p:spPr>
        <p:txBody>
          <a:bodyPr>
            <a:noAutofit/>
          </a:bodyPr>
          <a:lstStyle/>
          <a:p>
            <a:r>
              <a:rPr lang="it-IT" sz="1600" b="1" dirty="0"/>
              <a:t>La legge n. 170/2010 elenca tra le finalità della scuola </a:t>
            </a:r>
            <a:r>
              <a:rPr lang="it-IT" sz="1600" b="1" dirty="0" smtClean="0"/>
              <a:t>quella di </a:t>
            </a:r>
            <a:r>
              <a:rPr lang="it-IT" sz="1600" b="1" dirty="0"/>
              <a:t>“favorire la diagnosi precoce e percorsi didattici riabilitativi” (art.2), “attribuendo alle scuole di ogni ordine e grado, comprese le scuole dell’infanzia, il compito di attivare interventi tempestivi idonei ad individuare i casi sospetti di DSA degli studenti” (art.3). </a:t>
            </a:r>
            <a:endParaRPr lang="it-IT" sz="1600" b="1" dirty="0" smtClean="0"/>
          </a:p>
        </p:txBody>
      </p:sp>
    </p:spTree>
    <p:extLst>
      <p:ext uri="{BB962C8B-B14F-4D97-AF65-F5344CB8AC3E}">
        <p14:creationId xmlns:p14="http://schemas.microsoft.com/office/powerpoint/2010/main" val="1101733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2000" dirty="0" smtClean="0"/>
              <a:t>CMF Valutazione delle competenze </a:t>
            </a:r>
            <a:r>
              <a:rPr lang="it-IT" sz="2000" dirty="0" err="1" smtClean="0"/>
              <a:t>metafonologiche</a:t>
            </a:r>
            <a:r>
              <a:rPr lang="it-IT" sz="2000" dirty="0" smtClean="0"/>
              <a:t> (Marotta et al., 2008)</a:t>
            </a:r>
            <a:endParaRPr lang="it-IT" sz="2000" dirty="0"/>
          </a:p>
        </p:txBody>
      </p:sp>
      <p:pic>
        <p:nvPicPr>
          <p:cNvPr id="5" name="Segnaposto contenuto 4"/>
          <p:cNvPicPr>
            <a:picLocks noGrp="1" noChangeAspect="1"/>
          </p:cNvPicPr>
          <p:nvPr>
            <p:ph type="pic" idx="1"/>
          </p:nvPr>
        </p:nvPicPr>
        <p:blipFill>
          <a:blip r:embed="rId2">
            <a:extLst>
              <a:ext uri="{28A0092B-C50C-407E-A947-70E740481C1C}">
                <a14:useLocalDpi xmlns:a14="http://schemas.microsoft.com/office/drawing/2010/main" val="0"/>
              </a:ext>
            </a:extLst>
          </a:blip>
          <a:srcRect t="1568" b="1568"/>
          <a:stretch>
            <a:fillRect/>
          </a:stretch>
        </p:blipFill>
        <p:spPr/>
      </p:pic>
      <p:sp>
        <p:nvSpPr>
          <p:cNvPr id="3" name="Segnaposto contenuto 2"/>
          <p:cNvSpPr>
            <a:spLocks noGrp="1"/>
          </p:cNvSpPr>
          <p:nvPr>
            <p:ph type="body" sz="half" idx="2"/>
          </p:nvPr>
        </p:nvSpPr>
        <p:spPr>
          <a:xfrm>
            <a:off x="1154955" y="3657600"/>
            <a:ext cx="3859212" cy="2610196"/>
          </a:xfrm>
        </p:spPr>
        <p:txBody>
          <a:bodyPr>
            <a:normAutofit lnSpcReduction="10000"/>
          </a:bodyPr>
          <a:lstStyle/>
          <a:p>
            <a:r>
              <a:rPr lang="it-IT" dirty="0"/>
              <a:t>S</a:t>
            </a:r>
            <a:r>
              <a:rPr lang="it-IT" dirty="0" smtClean="0"/>
              <a:t>egmentazione sillabica (cane)</a:t>
            </a:r>
            <a:endParaRPr lang="it-IT" dirty="0" smtClean="0"/>
          </a:p>
          <a:p>
            <a:r>
              <a:rPr lang="it-IT" dirty="0" smtClean="0"/>
              <a:t>Sintesi sillabica (</a:t>
            </a:r>
            <a:r>
              <a:rPr lang="it-IT" dirty="0" err="1" smtClean="0"/>
              <a:t>ca</a:t>
            </a:r>
            <a:r>
              <a:rPr lang="it-IT" dirty="0" smtClean="0"/>
              <a:t>-ne)</a:t>
            </a:r>
            <a:endParaRPr lang="it-IT" dirty="0" smtClean="0"/>
          </a:p>
          <a:p>
            <a:r>
              <a:rPr lang="it-IT" dirty="0" smtClean="0"/>
              <a:t>Riconoscimento di </a:t>
            </a:r>
            <a:r>
              <a:rPr lang="it-IT" dirty="0" smtClean="0"/>
              <a:t>rime</a:t>
            </a:r>
          </a:p>
          <a:p>
            <a:r>
              <a:rPr lang="it-IT" dirty="0" smtClean="0"/>
              <a:t>Riconoscimento sillaba iniziale di parola (cavallo</a:t>
            </a:r>
            <a:r>
              <a:rPr lang="it-IT" smtClean="0"/>
              <a:t>… cappotto)</a:t>
            </a:r>
            <a:endParaRPr lang="it-IT" dirty="0" smtClean="0"/>
          </a:p>
          <a:p>
            <a:r>
              <a:rPr lang="it-IT" dirty="0" smtClean="0"/>
              <a:t>Discriminazione di c</a:t>
            </a:r>
            <a:r>
              <a:rPr lang="it-IT" dirty="0" smtClean="0"/>
              <a:t>oppie minime di parole (pane-cane vs pane-pane)</a:t>
            </a:r>
          </a:p>
          <a:p>
            <a:r>
              <a:rPr lang="it-IT" dirty="0" smtClean="0"/>
              <a:t>Discriminazione di coppie minime di non parole (zane-zane vs </a:t>
            </a:r>
            <a:r>
              <a:rPr lang="it-IT" dirty="0" err="1" smtClean="0"/>
              <a:t>pade-fade</a:t>
            </a:r>
            <a:r>
              <a:rPr lang="it-IT" dirty="0" smtClean="0"/>
              <a:t>)</a:t>
            </a:r>
            <a:endParaRPr lang="it-IT" dirty="0"/>
          </a:p>
        </p:txBody>
      </p:sp>
    </p:spTree>
    <p:extLst>
      <p:ext uri="{BB962C8B-B14F-4D97-AF65-F5344CB8AC3E}">
        <p14:creationId xmlns:p14="http://schemas.microsoft.com/office/powerpoint/2010/main" val="3856509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Prerequisiti dell’apprendimento</a:t>
            </a:r>
            <a:endParaRPr lang="it-IT" dirty="0"/>
          </a:p>
        </p:txBody>
      </p:sp>
      <p:sp>
        <p:nvSpPr>
          <p:cNvPr id="3" name="Segnaposto contenuto 2"/>
          <p:cNvSpPr>
            <a:spLocks noGrp="1"/>
          </p:cNvSpPr>
          <p:nvPr>
            <p:ph idx="1"/>
          </p:nvPr>
        </p:nvSpPr>
        <p:spPr/>
        <p:txBody>
          <a:bodyPr/>
          <a:lstStyle/>
          <a:p>
            <a:r>
              <a:rPr lang="it-IT" dirty="0" smtClean="0">
                <a:solidFill>
                  <a:schemeClr val="bg1">
                    <a:lumMod val="85000"/>
                  </a:schemeClr>
                </a:solidFill>
              </a:rPr>
              <a:t>Abilità di autoregolazione</a:t>
            </a:r>
          </a:p>
          <a:p>
            <a:r>
              <a:rPr lang="it-IT" dirty="0" smtClean="0">
                <a:solidFill>
                  <a:schemeClr val="bg1">
                    <a:lumMod val="85000"/>
                  </a:schemeClr>
                </a:solidFill>
              </a:rPr>
              <a:t>Abilità fonologiche </a:t>
            </a:r>
            <a:r>
              <a:rPr lang="it-IT" dirty="0">
                <a:solidFill>
                  <a:schemeClr val="bg1">
                    <a:lumMod val="85000"/>
                  </a:schemeClr>
                </a:solidFill>
              </a:rPr>
              <a:t>e meta-fonologiche</a:t>
            </a:r>
          </a:p>
          <a:p>
            <a:r>
              <a:rPr lang="it-IT" dirty="0" smtClean="0"/>
              <a:t>Abilità linguistico-comunicative</a:t>
            </a:r>
          </a:p>
          <a:p>
            <a:r>
              <a:rPr lang="it-IT" dirty="0" smtClean="0">
                <a:solidFill>
                  <a:schemeClr val="bg1">
                    <a:lumMod val="85000"/>
                  </a:schemeClr>
                </a:solidFill>
              </a:rPr>
              <a:t>Abilità logico-matematiche</a:t>
            </a:r>
          </a:p>
          <a:p>
            <a:r>
              <a:rPr lang="it-IT" dirty="0" smtClean="0">
                <a:solidFill>
                  <a:schemeClr val="bg1">
                    <a:lumMod val="85000"/>
                  </a:schemeClr>
                </a:solidFill>
              </a:rPr>
              <a:t>Abilità prassiche, di coordinazione, motricità ed integrazione </a:t>
            </a:r>
            <a:r>
              <a:rPr lang="it-IT" dirty="0" err="1" smtClean="0">
                <a:solidFill>
                  <a:schemeClr val="bg1">
                    <a:lumMod val="85000"/>
                  </a:schemeClr>
                </a:solidFill>
              </a:rPr>
              <a:t>visuo</a:t>
            </a:r>
            <a:r>
              <a:rPr lang="it-IT" dirty="0" smtClean="0">
                <a:solidFill>
                  <a:schemeClr val="bg1">
                    <a:lumMod val="85000"/>
                  </a:schemeClr>
                </a:solidFill>
              </a:rPr>
              <a:t>-motoria</a:t>
            </a:r>
          </a:p>
          <a:p>
            <a:r>
              <a:rPr lang="it-IT" dirty="0" smtClean="0">
                <a:solidFill>
                  <a:schemeClr val="bg1">
                    <a:lumMod val="85000"/>
                  </a:schemeClr>
                </a:solidFill>
              </a:rPr>
              <a:t>Altre abilità cognitive (memoria, orientamento, attenzione, ecc.)</a:t>
            </a:r>
          </a:p>
          <a:p>
            <a:pPr marL="0" indent="0">
              <a:buNone/>
            </a:pPr>
            <a:endParaRPr lang="it-IT" dirty="0" smtClean="0"/>
          </a:p>
          <a:p>
            <a:endParaRPr lang="it-IT" dirty="0"/>
          </a:p>
        </p:txBody>
      </p:sp>
    </p:spTree>
    <p:extLst>
      <p:ext uri="{BB962C8B-B14F-4D97-AF65-F5344CB8AC3E}">
        <p14:creationId xmlns:p14="http://schemas.microsoft.com/office/powerpoint/2010/main" val="2582314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Abilità linguistico-comunicative</a:t>
            </a:r>
            <a:endParaRPr lang="it-IT" dirty="0"/>
          </a:p>
        </p:txBody>
      </p:sp>
      <p:sp>
        <p:nvSpPr>
          <p:cNvPr id="3" name="Segnaposto contenuto 2"/>
          <p:cNvSpPr>
            <a:spLocks noGrp="1"/>
          </p:cNvSpPr>
          <p:nvPr>
            <p:ph idx="1"/>
          </p:nvPr>
        </p:nvSpPr>
        <p:spPr/>
        <p:txBody>
          <a:bodyPr/>
          <a:lstStyle/>
          <a:p>
            <a:pPr marL="0" indent="0">
              <a:buNone/>
            </a:pPr>
            <a:r>
              <a:rPr lang="it-IT" dirty="0" smtClean="0"/>
              <a:t>Il linguaggio verbale non si insegna, bensì emerge se esiste un contesto comunicativo, l’esposizione ad una lingua e l’integrità dei sistemi di input ed output.</a:t>
            </a:r>
          </a:p>
          <a:p>
            <a:pPr marL="0" indent="0">
              <a:buNone/>
            </a:pPr>
            <a:r>
              <a:rPr lang="it-IT" dirty="0" smtClean="0"/>
              <a:t>Lo sviluppo del linguaggio è altresì favorito se il bambino viene educato all’ascolto, manifesta motivazione alla lettura ed è esposto ad un arricchimento lessicale.</a:t>
            </a:r>
            <a:endParaRPr lang="it-IT" dirty="0"/>
          </a:p>
        </p:txBody>
      </p:sp>
      <p:sp>
        <p:nvSpPr>
          <p:cNvPr id="4" name="Onda 1 3"/>
          <p:cNvSpPr/>
          <p:nvPr/>
        </p:nvSpPr>
        <p:spPr>
          <a:xfrm>
            <a:off x="7049137" y="4392829"/>
            <a:ext cx="4131481" cy="1928553"/>
          </a:xfrm>
          <a:prstGeom prst="wav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a:off x="5084618" y="4941608"/>
            <a:ext cx="6096000" cy="830997"/>
          </a:xfrm>
          <a:prstGeom prst="rect">
            <a:avLst/>
          </a:prstGeom>
        </p:spPr>
        <p:txBody>
          <a:bodyPr>
            <a:spAutoFit/>
          </a:bodyPr>
          <a:lstStyle/>
          <a:p>
            <a:pPr algn="r"/>
            <a:r>
              <a:rPr lang="it-IT" sz="1600" dirty="0"/>
              <a:t>Bambini più abili fonologicamente </a:t>
            </a:r>
            <a:endParaRPr lang="it-IT" sz="1600" dirty="0" smtClean="0"/>
          </a:p>
          <a:p>
            <a:pPr algn="r"/>
            <a:r>
              <a:rPr lang="it-IT" sz="1600" dirty="0" smtClean="0"/>
              <a:t>imparano </a:t>
            </a:r>
            <a:r>
              <a:rPr lang="it-IT" sz="1600" dirty="0"/>
              <a:t>più velocemente a stabilizzare </a:t>
            </a:r>
            <a:endParaRPr lang="it-IT" sz="1600" dirty="0" smtClean="0"/>
          </a:p>
          <a:p>
            <a:pPr algn="r"/>
            <a:r>
              <a:rPr lang="it-IT" sz="1600" dirty="0" smtClean="0"/>
              <a:t>la </a:t>
            </a:r>
            <a:r>
              <a:rPr lang="it-IT" sz="1600" dirty="0"/>
              <a:t>corrispondenza grafema-fonema</a:t>
            </a:r>
          </a:p>
        </p:txBody>
      </p:sp>
    </p:spTree>
    <p:extLst>
      <p:ext uri="{BB962C8B-B14F-4D97-AF65-F5344CB8AC3E}">
        <p14:creationId xmlns:p14="http://schemas.microsoft.com/office/powerpoint/2010/main" val="37333268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 tappe dello sviluppo linguistico dai 3 ai 6 anni</a:t>
            </a:r>
            <a:endParaRPr lang="it-IT" dirty="0"/>
          </a:p>
        </p:txBody>
      </p:sp>
      <p:sp>
        <p:nvSpPr>
          <p:cNvPr id="3" name="Segnaposto testo 2"/>
          <p:cNvSpPr>
            <a:spLocks noGrp="1"/>
          </p:cNvSpPr>
          <p:nvPr>
            <p:ph type="body" idx="1"/>
          </p:nvPr>
        </p:nvSpPr>
        <p:spPr/>
        <p:txBody>
          <a:bodyPr/>
          <a:lstStyle/>
          <a:p>
            <a:r>
              <a:rPr lang="it-IT" dirty="0" smtClean="0"/>
              <a:t>3-4 anni</a:t>
            </a:r>
            <a:endParaRPr lang="it-IT" dirty="0"/>
          </a:p>
        </p:txBody>
      </p:sp>
      <p:sp>
        <p:nvSpPr>
          <p:cNvPr id="4" name="Segnaposto testo 3"/>
          <p:cNvSpPr>
            <a:spLocks noGrp="1"/>
          </p:cNvSpPr>
          <p:nvPr>
            <p:ph type="body" sz="half" idx="15"/>
          </p:nvPr>
        </p:nvSpPr>
        <p:spPr>
          <a:xfrm>
            <a:off x="1154954" y="3179764"/>
            <a:ext cx="3129168" cy="3736426"/>
          </a:xfrm>
        </p:spPr>
        <p:txBody>
          <a:bodyPr>
            <a:normAutofit fontScale="92500" lnSpcReduction="10000"/>
          </a:bodyPr>
          <a:lstStyle/>
          <a:p>
            <a:pPr marL="285750" indent="-285750">
              <a:buFont typeface="Arial" panose="020B0604020202020204" pitchFamily="34" charset="0"/>
              <a:buChar char="•"/>
            </a:pPr>
            <a:r>
              <a:rPr lang="it-IT" dirty="0" smtClean="0"/>
              <a:t>Inizia a porre domande (età dei perché)</a:t>
            </a:r>
          </a:p>
          <a:p>
            <a:pPr marL="285750" indent="-285750">
              <a:buFont typeface="Arial" panose="020B0604020202020204" pitchFamily="34" charset="0"/>
              <a:buChar char="•"/>
            </a:pPr>
            <a:r>
              <a:rPr lang="it-IT" dirty="0" smtClean="0"/>
              <a:t>Usa un vocabolario comprensibile e sa costruire frasi lunghe e complesse</a:t>
            </a:r>
          </a:p>
          <a:p>
            <a:pPr marL="285750" indent="-285750">
              <a:buFont typeface="Arial" panose="020B0604020202020204" pitchFamily="34" charset="0"/>
              <a:buChar char="•"/>
            </a:pPr>
            <a:r>
              <a:rPr lang="it-IT" dirty="0" smtClean="0"/>
              <a:t>Padroneggia la morfologia</a:t>
            </a:r>
          </a:p>
          <a:p>
            <a:pPr marL="285750" indent="-285750">
              <a:buFont typeface="Arial" panose="020B0604020202020204" pitchFamily="34" charset="0"/>
              <a:buChar char="•"/>
            </a:pPr>
            <a:r>
              <a:rPr lang="it-IT" dirty="0" smtClean="0"/>
              <a:t>Sa esporre eventi recenti</a:t>
            </a:r>
          </a:p>
          <a:p>
            <a:pPr marL="285750" indent="-285750">
              <a:buFont typeface="Arial" panose="020B0604020202020204" pitchFamily="34" charset="0"/>
              <a:buChar char="•"/>
            </a:pPr>
            <a:r>
              <a:rPr lang="it-IT" dirty="0" smtClean="0"/>
              <a:t>È in grado di comprendere affermazioni su azioni passate e future</a:t>
            </a:r>
          </a:p>
          <a:p>
            <a:pPr marL="285750" indent="-285750">
              <a:buFont typeface="Arial" panose="020B0604020202020204" pitchFamily="34" charset="0"/>
              <a:buChar char="•"/>
            </a:pPr>
            <a:r>
              <a:rPr lang="it-IT" dirty="0" smtClean="0"/>
              <a:t>Comprende frasi contenenti numerose idee</a:t>
            </a:r>
          </a:p>
          <a:p>
            <a:pPr marL="285750" indent="-285750">
              <a:buFont typeface="Arial" panose="020B0604020202020204" pitchFamily="34" charset="0"/>
              <a:buChar char="•"/>
            </a:pPr>
            <a:r>
              <a:rPr lang="it-IT" dirty="0" smtClean="0"/>
              <a:t>Il lessico si arricchisce di termini che si riferiscono a stati mentali (pensare, credere, immaginare, ordinare, promettere)</a:t>
            </a:r>
            <a:endParaRPr lang="it-IT" dirty="0"/>
          </a:p>
        </p:txBody>
      </p:sp>
      <p:sp>
        <p:nvSpPr>
          <p:cNvPr id="5" name="Segnaposto testo 4"/>
          <p:cNvSpPr>
            <a:spLocks noGrp="1"/>
          </p:cNvSpPr>
          <p:nvPr>
            <p:ph type="body" sz="quarter" idx="3"/>
          </p:nvPr>
        </p:nvSpPr>
        <p:spPr/>
        <p:txBody>
          <a:bodyPr/>
          <a:lstStyle/>
          <a:p>
            <a:r>
              <a:rPr lang="it-IT" dirty="0" smtClean="0"/>
              <a:t>4-6 anni</a:t>
            </a:r>
            <a:endParaRPr lang="it-IT" dirty="0"/>
          </a:p>
        </p:txBody>
      </p:sp>
      <p:sp>
        <p:nvSpPr>
          <p:cNvPr id="6" name="Segnaposto testo 5"/>
          <p:cNvSpPr>
            <a:spLocks noGrp="1"/>
          </p:cNvSpPr>
          <p:nvPr>
            <p:ph type="body" sz="half" idx="16"/>
          </p:nvPr>
        </p:nvSpPr>
        <p:spPr>
          <a:xfrm>
            <a:off x="4512721" y="3179764"/>
            <a:ext cx="3145380" cy="3736426"/>
          </a:xfrm>
        </p:spPr>
        <p:txBody>
          <a:bodyPr>
            <a:normAutofit fontScale="92500" lnSpcReduction="10000"/>
          </a:bodyPr>
          <a:lstStyle/>
          <a:p>
            <a:pPr marL="285750" indent="-285750">
              <a:buFont typeface="Arial" panose="020B0604020202020204" pitchFamily="34" charset="0"/>
              <a:buChar char="•"/>
            </a:pPr>
            <a:r>
              <a:rPr lang="it-IT" dirty="0" smtClean="0"/>
              <a:t>Usa frasi complesse</a:t>
            </a:r>
          </a:p>
          <a:p>
            <a:pPr marL="285750" indent="-285750">
              <a:buFont typeface="Arial" panose="020B0604020202020204" pitchFamily="34" charset="0"/>
              <a:buChar char="•"/>
            </a:pPr>
            <a:r>
              <a:rPr lang="it-IT" dirty="0" smtClean="0"/>
              <a:t>Ha un linguaggio fluente con rari piccoli errori di pronuncia e di grammatica</a:t>
            </a:r>
          </a:p>
          <a:p>
            <a:pPr marL="285750" indent="-285750">
              <a:buFont typeface="Arial" panose="020B0604020202020204" pitchFamily="34" charset="0"/>
              <a:buChar char="•"/>
            </a:pPr>
            <a:r>
              <a:rPr lang="it-IT" dirty="0" smtClean="0"/>
              <a:t>Inizia a saper contare oltre il cinque</a:t>
            </a:r>
          </a:p>
          <a:p>
            <a:pPr marL="285750" indent="-285750">
              <a:buFont typeface="Arial" panose="020B0604020202020204" pitchFamily="34" charset="0"/>
              <a:buChar char="•"/>
            </a:pPr>
            <a:r>
              <a:rPr lang="it-IT" dirty="0" smtClean="0"/>
              <a:t>Comprende la maggior parte di ciò che ascolta e anche idee complesse riguardanti il confronto temporale</a:t>
            </a:r>
          </a:p>
          <a:p>
            <a:pPr marL="285750" indent="-285750">
              <a:buFont typeface="Arial" panose="020B0604020202020204" pitchFamily="34" charset="0"/>
              <a:buChar char="•"/>
            </a:pPr>
            <a:r>
              <a:rPr lang="it-IT" dirty="0" smtClean="0"/>
              <a:t>È sensibile alle rime</a:t>
            </a:r>
          </a:p>
          <a:p>
            <a:pPr marL="285750" indent="-285750">
              <a:buFont typeface="Arial" panose="020B0604020202020204" pitchFamily="34" charset="0"/>
              <a:buChar char="•"/>
            </a:pPr>
            <a:r>
              <a:rPr lang="it-IT" dirty="0" smtClean="0"/>
              <a:t>È capace e si diverte a storpiare le parole</a:t>
            </a:r>
          </a:p>
          <a:p>
            <a:pPr marL="285750" indent="-285750">
              <a:buFont typeface="Arial" panose="020B0604020202020204" pitchFamily="34" charset="0"/>
              <a:buChar char="•"/>
            </a:pPr>
            <a:r>
              <a:rPr lang="it-IT" dirty="0" smtClean="0"/>
              <a:t>È capace di usare suffissi e di esprimere giudizi sulla lunghezza delle parole</a:t>
            </a:r>
            <a:endParaRPr lang="it-IT" dirty="0"/>
          </a:p>
        </p:txBody>
      </p:sp>
      <p:sp>
        <p:nvSpPr>
          <p:cNvPr id="7" name="Segnaposto testo 6"/>
          <p:cNvSpPr>
            <a:spLocks noGrp="1"/>
          </p:cNvSpPr>
          <p:nvPr>
            <p:ph type="body" sz="quarter" idx="13"/>
          </p:nvPr>
        </p:nvSpPr>
        <p:spPr/>
        <p:txBody>
          <a:bodyPr/>
          <a:lstStyle/>
          <a:p>
            <a:r>
              <a:rPr lang="it-IT" dirty="0" smtClean="0"/>
              <a:t>Dai 6 anni</a:t>
            </a:r>
            <a:endParaRPr lang="it-IT" dirty="0"/>
          </a:p>
        </p:txBody>
      </p:sp>
      <p:sp>
        <p:nvSpPr>
          <p:cNvPr id="8" name="Segnaposto testo 7"/>
          <p:cNvSpPr>
            <a:spLocks noGrp="1"/>
          </p:cNvSpPr>
          <p:nvPr>
            <p:ph type="body" sz="half" idx="17"/>
          </p:nvPr>
        </p:nvSpPr>
        <p:spPr/>
        <p:txBody>
          <a:bodyPr>
            <a:normAutofit/>
          </a:bodyPr>
          <a:lstStyle/>
          <a:p>
            <a:pPr marL="285750" indent="-285750">
              <a:buFont typeface="Arial" panose="020B0604020202020204" pitchFamily="34" charset="0"/>
              <a:buChar char="•"/>
            </a:pPr>
            <a:r>
              <a:rPr lang="it-IT" dirty="0" smtClean="0"/>
              <a:t>È pronto per allargare la sua competenza linguistica con l’apprendimento della lettura e della scrittura</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endParaRPr lang="it-IT" dirty="0" smtClean="0"/>
          </a:p>
          <a:p>
            <a:pPr marL="285750" indent="-285750">
              <a:buFont typeface="Arial" panose="020B0604020202020204" pitchFamily="34" charset="0"/>
              <a:buChar char="•"/>
            </a:pPr>
            <a:endParaRPr lang="it-IT" dirty="0"/>
          </a:p>
        </p:txBody>
      </p:sp>
    </p:spTree>
    <p:extLst>
      <p:ext uri="{BB962C8B-B14F-4D97-AF65-F5344CB8AC3E}">
        <p14:creationId xmlns:p14="http://schemas.microsoft.com/office/powerpoint/2010/main" val="10227503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Prerequisiti dell’apprendimento</a:t>
            </a:r>
            <a:endParaRPr lang="it-IT" dirty="0"/>
          </a:p>
        </p:txBody>
      </p:sp>
      <p:sp>
        <p:nvSpPr>
          <p:cNvPr id="3" name="Segnaposto contenuto 2"/>
          <p:cNvSpPr>
            <a:spLocks noGrp="1"/>
          </p:cNvSpPr>
          <p:nvPr>
            <p:ph idx="1"/>
          </p:nvPr>
        </p:nvSpPr>
        <p:spPr/>
        <p:txBody>
          <a:bodyPr/>
          <a:lstStyle/>
          <a:p>
            <a:r>
              <a:rPr lang="it-IT" dirty="0" smtClean="0">
                <a:solidFill>
                  <a:schemeClr val="bg1">
                    <a:lumMod val="85000"/>
                  </a:schemeClr>
                </a:solidFill>
              </a:rPr>
              <a:t>Abilità di autoregolazione</a:t>
            </a:r>
          </a:p>
          <a:p>
            <a:r>
              <a:rPr lang="it-IT" dirty="0" smtClean="0">
                <a:solidFill>
                  <a:schemeClr val="bg1">
                    <a:lumMod val="85000"/>
                  </a:schemeClr>
                </a:solidFill>
              </a:rPr>
              <a:t>Abilità fonologiche </a:t>
            </a:r>
            <a:r>
              <a:rPr lang="it-IT" dirty="0">
                <a:solidFill>
                  <a:schemeClr val="bg1">
                    <a:lumMod val="85000"/>
                  </a:schemeClr>
                </a:solidFill>
              </a:rPr>
              <a:t>e meta-fonologiche</a:t>
            </a:r>
          </a:p>
          <a:p>
            <a:r>
              <a:rPr lang="it-IT" dirty="0" smtClean="0">
                <a:solidFill>
                  <a:schemeClr val="bg1">
                    <a:lumMod val="85000"/>
                  </a:schemeClr>
                </a:solidFill>
              </a:rPr>
              <a:t>Abilità linguistico-comunicative</a:t>
            </a:r>
          </a:p>
          <a:p>
            <a:r>
              <a:rPr lang="it-IT" dirty="0" smtClean="0"/>
              <a:t>Abilità logico-matematiche</a:t>
            </a:r>
          </a:p>
          <a:p>
            <a:r>
              <a:rPr lang="it-IT" dirty="0" smtClean="0">
                <a:solidFill>
                  <a:schemeClr val="bg1">
                    <a:lumMod val="85000"/>
                  </a:schemeClr>
                </a:solidFill>
              </a:rPr>
              <a:t>Abilità prassiche, di coordinazione, motricità ed integrazione </a:t>
            </a:r>
            <a:r>
              <a:rPr lang="it-IT" dirty="0" err="1" smtClean="0">
                <a:solidFill>
                  <a:schemeClr val="bg1">
                    <a:lumMod val="85000"/>
                  </a:schemeClr>
                </a:solidFill>
              </a:rPr>
              <a:t>visuo</a:t>
            </a:r>
            <a:r>
              <a:rPr lang="it-IT" dirty="0" smtClean="0">
                <a:solidFill>
                  <a:schemeClr val="bg1">
                    <a:lumMod val="85000"/>
                  </a:schemeClr>
                </a:solidFill>
              </a:rPr>
              <a:t>-motoria</a:t>
            </a:r>
          </a:p>
          <a:p>
            <a:r>
              <a:rPr lang="it-IT" dirty="0" smtClean="0">
                <a:solidFill>
                  <a:schemeClr val="bg1">
                    <a:lumMod val="85000"/>
                  </a:schemeClr>
                </a:solidFill>
              </a:rPr>
              <a:t>Altre abilità cognitive (memoria, orientamento, attenzione, ecc.)</a:t>
            </a:r>
          </a:p>
          <a:p>
            <a:pPr marL="0" indent="0">
              <a:buNone/>
            </a:pPr>
            <a:endParaRPr lang="it-IT" dirty="0" smtClean="0"/>
          </a:p>
          <a:p>
            <a:endParaRPr lang="it-IT" dirty="0"/>
          </a:p>
        </p:txBody>
      </p:sp>
    </p:spTree>
    <p:extLst>
      <p:ext uri="{BB962C8B-B14F-4D97-AF65-F5344CB8AC3E}">
        <p14:creationId xmlns:p14="http://schemas.microsoft.com/office/powerpoint/2010/main" val="42453024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noAutofit/>
          </a:bodyPr>
          <a:lstStyle/>
          <a:p>
            <a:r>
              <a:rPr lang="it-IT" sz="2000" dirty="0" smtClean="0"/>
              <a:t>BIN Batteria per la valutazione dell’Intelligenza Numerica tra i 4 e i 6 anni (</a:t>
            </a:r>
            <a:r>
              <a:rPr lang="it-IT" sz="2000" dirty="0" err="1" smtClean="0"/>
              <a:t>Molin</a:t>
            </a:r>
            <a:r>
              <a:rPr lang="it-IT" sz="2000" dirty="0" smtClean="0"/>
              <a:t> et al., 2007)</a:t>
            </a:r>
            <a:endParaRPr lang="it-IT" sz="2000" dirty="0"/>
          </a:p>
        </p:txBody>
      </p:sp>
      <p:pic>
        <p:nvPicPr>
          <p:cNvPr id="7" name="Segnaposto immagine 6"/>
          <p:cNvPicPr>
            <a:picLocks noGrp="1" noChangeAspect="1"/>
          </p:cNvPicPr>
          <p:nvPr>
            <p:ph type="pic" idx="1"/>
          </p:nvPr>
        </p:nvPicPr>
        <p:blipFill>
          <a:blip r:embed="rId2">
            <a:extLst>
              <a:ext uri="{28A0092B-C50C-407E-A947-70E740481C1C}">
                <a14:useLocalDpi xmlns:a14="http://schemas.microsoft.com/office/drawing/2010/main" val="0"/>
              </a:ext>
            </a:extLst>
          </a:blip>
          <a:srcRect t="312" b="312"/>
          <a:stretch>
            <a:fillRect/>
          </a:stretch>
        </p:blipFill>
        <p:spPr/>
      </p:pic>
      <p:sp>
        <p:nvSpPr>
          <p:cNvPr id="6" name="Segnaposto testo 5"/>
          <p:cNvSpPr>
            <a:spLocks noGrp="1"/>
          </p:cNvSpPr>
          <p:nvPr>
            <p:ph type="body" sz="half" idx="2"/>
          </p:nvPr>
        </p:nvSpPr>
        <p:spPr/>
        <p:txBody>
          <a:bodyPr/>
          <a:lstStyle/>
          <a:p>
            <a:endParaRPr lang="it-IT"/>
          </a:p>
        </p:txBody>
      </p:sp>
    </p:spTree>
    <p:extLst>
      <p:ext uri="{BB962C8B-B14F-4D97-AF65-F5344CB8AC3E}">
        <p14:creationId xmlns:p14="http://schemas.microsoft.com/office/powerpoint/2010/main" val="3752021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Numeri e linguaggio</a:t>
            </a:r>
            <a:endParaRPr lang="it-IT" dirty="0"/>
          </a:p>
        </p:txBody>
      </p:sp>
      <p:sp>
        <p:nvSpPr>
          <p:cNvPr id="5" name="Segnaposto contenuto 4"/>
          <p:cNvSpPr>
            <a:spLocks noGrp="1"/>
          </p:cNvSpPr>
          <p:nvPr>
            <p:ph idx="1"/>
          </p:nvPr>
        </p:nvSpPr>
        <p:spPr/>
        <p:txBody>
          <a:bodyPr/>
          <a:lstStyle/>
          <a:p>
            <a:r>
              <a:rPr lang="it-IT" dirty="0" smtClean="0"/>
              <a:t>Delicato rapporto tra linguaggio e numeri: le quantità sono esprimibili attraverso dei termini che, di fatto, sono convenzionali.</a:t>
            </a:r>
          </a:p>
          <a:p>
            <a:r>
              <a:rPr lang="it-IT" dirty="0" smtClean="0"/>
              <a:t>Tuttavia , la </a:t>
            </a:r>
            <a:r>
              <a:rPr lang="it-IT" dirty="0" err="1" smtClean="0"/>
              <a:t>processazione</a:t>
            </a:r>
            <a:r>
              <a:rPr lang="it-IT" dirty="0" smtClean="0"/>
              <a:t> dei numeri non è solo linguistico-simbolica, ma anche dovuta ad operazioni di quantificazione che non dipendono da abilità di conteggio, bensì da capacità quali il </a:t>
            </a:r>
            <a:r>
              <a:rPr lang="it-IT" dirty="0" err="1" smtClean="0"/>
              <a:t>subitizing</a:t>
            </a:r>
            <a:r>
              <a:rPr lang="it-IT" dirty="0" smtClean="0"/>
              <a:t> (riconoscimento visivo intuitivo di quantità) e stima di grandezze.</a:t>
            </a:r>
          </a:p>
          <a:p>
            <a:r>
              <a:rPr lang="it-IT" dirty="0" smtClean="0"/>
              <a:t>Diverse ricerche suggeriscono l’esistenza di diversi processi di comprensione e rappresentazione mentale della numerosità, comprensione non necessariamente mediata da codici verbali (innata propensione allo sviluppo della </a:t>
            </a:r>
            <a:r>
              <a:rPr lang="it-IT" smtClean="0"/>
              <a:t>conoscenza numerica?)</a:t>
            </a:r>
            <a:endParaRPr lang="it-IT" dirty="0"/>
          </a:p>
        </p:txBody>
      </p:sp>
    </p:spTree>
    <p:extLst>
      <p:ext uri="{BB962C8B-B14F-4D97-AF65-F5344CB8AC3E}">
        <p14:creationId xmlns:p14="http://schemas.microsoft.com/office/powerpoint/2010/main" val="8481098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Domanda:</a:t>
            </a:r>
            <a:endParaRPr lang="it-IT" dirty="0"/>
          </a:p>
        </p:txBody>
      </p:sp>
      <p:sp>
        <p:nvSpPr>
          <p:cNvPr id="3" name="Segnaposto contenuto 2"/>
          <p:cNvSpPr>
            <a:spLocks noGrp="1"/>
          </p:cNvSpPr>
          <p:nvPr>
            <p:ph idx="1"/>
          </p:nvPr>
        </p:nvSpPr>
        <p:spPr/>
        <p:txBody>
          <a:bodyPr>
            <a:normAutofit/>
          </a:bodyPr>
          <a:lstStyle/>
          <a:p>
            <a:r>
              <a:rPr lang="it-IT" sz="3200" dirty="0" smtClean="0"/>
              <a:t>Saper contare verbalmente implica anche saper riconoscere ed usare in maniera competente la «lingua dei numeri» e i suoi sistemi simbolici? (problema della comprensione simbolica)</a:t>
            </a:r>
            <a:endParaRPr lang="it-IT" sz="3200" dirty="0"/>
          </a:p>
        </p:txBody>
      </p:sp>
    </p:spTree>
    <p:extLst>
      <p:ext uri="{BB962C8B-B14F-4D97-AF65-F5344CB8AC3E}">
        <p14:creationId xmlns:p14="http://schemas.microsoft.com/office/powerpoint/2010/main" val="32431812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Sviluppo della capacità di scrittura dei numeri arabici</a:t>
            </a:r>
            <a:endParaRPr lang="it-IT" dirty="0"/>
          </a:p>
        </p:txBody>
      </p:sp>
      <p:sp>
        <p:nvSpPr>
          <p:cNvPr id="3" name="Segnaposto testo 2"/>
          <p:cNvSpPr>
            <a:spLocks noGrp="1"/>
          </p:cNvSpPr>
          <p:nvPr>
            <p:ph type="body" idx="1"/>
          </p:nvPr>
        </p:nvSpPr>
        <p:spPr/>
        <p:txBody>
          <a:bodyPr/>
          <a:lstStyle/>
          <a:p>
            <a:r>
              <a:rPr lang="it-IT" dirty="0" smtClean="0"/>
              <a:t>3-4 anni</a:t>
            </a:r>
            <a:endParaRPr lang="it-IT" dirty="0"/>
          </a:p>
        </p:txBody>
      </p:sp>
      <p:sp>
        <p:nvSpPr>
          <p:cNvPr id="4" name="Segnaposto testo 3"/>
          <p:cNvSpPr>
            <a:spLocks noGrp="1"/>
          </p:cNvSpPr>
          <p:nvPr>
            <p:ph type="body" sz="half" idx="15"/>
          </p:nvPr>
        </p:nvSpPr>
        <p:spPr/>
        <p:txBody>
          <a:bodyPr/>
          <a:lstStyle/>
          <a:p>
            <a:r>
              <a:rPr lang="it-IT" dirty="0" smtClean="0"/>
              <a:t>Sanno usare segni idiosincratici (privi di notazioni comprensibili) sia pittografici (riproduzione figurativa di una serie di oggetti)</a:t>
            </a:r>
            <a:endParaRPr lang="it-IT" dirty="0"/>
          </a:p>
        </p:txBody>
      </p:sp>
      <p:sp>
        <p:nvSpPr>
          <p:cNvPr id="5" name="Segnaposto testo 4"/>
          <p:cNvSpPr>
            <a:spLocks noGrp="1"/>
          </p:cNvSpPr>
          <p:nvPr>
            <p:ph type="body" sz="quarter" idx="3"/>
          </p:nvPr>
        </p:nvSpPr>
        <p:spPr/>
        <p:txBody>
          <a:bodyPr/>
          <a:lstStyle/>
          <a:p>
            <a:r>
              <a:rPr lang="it-IT" dirty="0" smtClean="0"/>
              <a:t>4-5 anni</a:t>
            </a:r>
            <a:endParaRPr lang="it-IT" dirty="0"/>
          </a:p>
        </p:txBody>
      </p:sp>
      <p:sp>
        <p:nvSpPr>
          <p:cNvPr id="6" name="Segnaposto testo 5"/>
          <p:cNvSpPr>
            <a:spLocks noGrp="1"/>
          </p:cNvSpPr>
          <p:nvPr>
            <p:ph type="body" sz="half" idx="16"/>
          </p:nvPr>
        </p:nvSpPr>
        <p:spPr/>
        <p:txBody>
          <a:bodyPr/>
          <a:lstStyle/>
          <a:p>
            <a:r>
              <a:rPr lang="it-IT" dirty="0" smtClean="0"/>
              <a:t>Utilizzano in prevalenza segni iconici (simboli e lettere) e cominciano a usare simboli arabici</a:t>
            </a:r>
            <a:endParaRPr lang="it-IT" dirty="0"/>
          </a:p>
        </p:txBody>
      </p:sp>
      <p:sp>
        <p:nvSpPr>
          <p:cNvPr id="7" name="Segnaposto testo 6"/>
          <p:cNvSpPr>
            <a:spLocks noGrp="1"/>
          </p:cNvSpPr>
          <p:nvPr>
            <p:ph type="body" sz="quarter" idx="13"/>
          </p:nvPr>
        </p:nvSpPr>
        <p:spPr/>
        <p:txBody>
          <a:bodyPr/>
          <a:lstStyle/>
          <a:p>
            <a:r>
              <a:rPr lang="it-IT" dirty="0" smtClean="0"/>
              <a:t>5-6 anni</a:t>
            </a:r>
            <a:endParaRPr lang="it-IT" dirty="0"/>
          </a:p>
        </p:txBody>
      </p:sp>
      <p:sp>
        <p:nvSpPr>
          <p:cNvPr id="8" name="Segnaposto testo 7"/>
          <p:cNvSpPr>
            <a:spLocks noGrp="1"/>
          </p:cNvSpPr>
          <p:nvPr>
            <p:ph type="body" sz="half" idx="17"/>
          </p:nvPr>
        </p:nvSpPr>
        <p:spPr/>
        <p:txBody>
          <a:bodyPr/>
          <a:lstStyle/>
          <a:p>
            <a:r>
              <a:rPr lang="it-IT" dirty="0" smtClean="0"/>
              <a:t>Uso di simboli arabici corrispondenti alla quantità esatta (entro il 9), anche se si riscontrano frequenti errori di scrittura come la specularità e le rotazioni</a:t>
            </a:r>
            <a:endParaRPr lang="it-IT" dirty="0"/>
          </a:p>
        </p:txBody>
      </p:sp>
    </p:spTree>
    <p:extLst>
      <p:ext uri="{BB962C8B-B14F-4D97-AF65-F5344CB8AC3E}">
        <p14:creationId xmlns:p14="http://schemas.microsoft.com/office/powerpoint/2010/main" val="10760673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Prerequisiti dell’apprendimento</a:t>
            </a:r>
            <a:endParaRPr lang="it-IT" dirty="0"/>
          </a:p>
        </p:txBody>
      </p:sp>
      <p:sp>
        <p:nvSpPr>
          <p:cNvPr id="3" name="Segnaposto contenuto 2"/>
          <p:cNvSpPr>
            <a:spLocks noGrp="1"/>
          </p:cNvSpPr>
          <p:nvPr>
            <p:ph idx="1"/>
          </p:nvPr>
        </p:nvSpPr>
        <p:spPr/>
        <p:txBody>
          <a:bodyPr/>
          <a:lstStyle/>
          <a:p>
            <a:r>
              <a:rPr lang="it-IT" dirty="0" smtClean="0">
                <a:solidFill>
                  <a:schemeClr val="bg1">
                    <a:lumMod val="85000"/>
                  </a:schemeClr>
                </a:solidFill>
              </a:rPr>
              <a:t>Abilità di autoregolazione</a:t>
            </a:r>
          </a:p>
          <a:p>
            <a:r>
              <a:rPr lang="it-IT" dirty="0" smtClean="0">
                <a:solidFill>
                  <a:schemeClr val="bg1">
                    <a:lumMod val="85000"/>
                  </a:schemeClr>
                </a:solidFill>
              </a:rPr>
              <a:t>Abilità fonologiche </a:t>
            </a:r>
            <a:r>
              <a:rPr lang="it-IT" dirty="0">
                <a:solidFill>
                  <a:schemeClr val="bg1">
                    <a:lumMod val="85000"/>
                  </a:schemeClr>
                </a:solidFill>
              </a:rPr>
              <a:t>e meta-fonologiche</a:t>
            </a:r>
          </a:p>
          <a:p>
            <a:r>
              <a:rPr lang="it-IT" dirty="0" smtClean="0">
                <a:solidFill>
                  <a:schemeClr val="bg1">
                    <a:lumMod val="85000"/>
                  </a:schemeClr>
                </a:solidFill>
              </a:rPr>
              <a:t>Abilità linguistico-comunicative</a:t>
            </a:r>
          </a:p>
          <a:p>
            <a:r>
              <a:rPr lang="it-IT" dirty="0" smtClean="0">
                <a:solidFill>
                  <a:schemeClr val="bg1">
                    <a:lumMod val="85000"/>
                  </a:schemeClr>
                </a:solidFill>
              </a:rPr>
              <a:t>Abilità logico-matematiche</a:t>
            </a:r>
          </a:p>
          <a:p>
            <a:r>
              <a:rPr lang="it-IT" dirty="0" smtClean="0"/>
              <a:t>Abilità prassiche, di coordinazione, motricità ed integrazione </a:t>
            </a:r>
            <a:r>
              <a:rPr lang="it-IT" dirty="0" err="1" smtClean="0"/>
              <a:t>visuo</a:t>
            </a:r>
            <a:r>
              <a:rPr lang="it-IT" dirty="0" smtClean="0"/>
              <a:t>-motoria</a:t>
            </a:r>
          </a:p>
          <a:p>
            <a:r>
              <a:rPr lang="it-IT" dirty="0" smtClean="0">
                <a:solidFill>
                  <a:schemeClr val="bg1">
                    <a:lumMod val="85000"/>
                  </a:schemeClr>
                </a:solidFill>
              </a:rPr>
              <a:t>Altre abilità cognitive (memoria, orientamento, attenzione, ecc.)</a:t>
            </a:r>
          </a:p>
          <a:p>
            <a:pPr marL="0" indent="0">
              <a:buNone/>
            </a:pPr>
            <a:endParaRPr lang="it-IT" dirty="0" smtClean="0">
              <a:solidFill>
                <a:schemeClr val="bg1">
                  <a:lumMod val="85000"/>
                </a:schemeClr>
              </a:solidFill>
            </a:endParaRPr>
          </a:p>
          <a:p>
            <a:endParaRPr lang="it-IT" dirty="0"/>
          </a:p>
        </p:txBody>
      </p:sp>
    </p:spTree>
    <p:extLst>
      <p:ext uri="{BB962C8B-B14F-4D97-AF65-F5344CB8AC3E}">
        <p14:creationId xmlns:p14="http://schemas.microsoft.com/office/powerpoint/2010/main" val="1185335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4294967295"/>
          </p:nvPr>
        </p:nvSpPr>
        <p:spPr>
          <a:xfrm>
            <a:off x="0" y="2603500"/>
            <a:ext cx="8824913" cy="3416300"/>
          </a:xfrm>
        </p:spPr>
        <p:txBody>
          <a:bodyPr/>
          <a:lstStyle/>
          <a:p>
            <a:r>
              <a:rPr lang="it-IT" dirty="0"/>
              <a:t>A tale proposito il Ministero dell’Istruzione, dell’Università e della Ricerca, di concerto con il Ministero della Salute, nell’aprile 2013, ha elaborato le Linee Guida per la predisposizione di protocolli regionali per l’individuazione precoce dei casi sospetti di DSA, in cui viene specificato che </a:t>
            </a:r>
            <a:r>
              <a:rPr lang="it-IT" dirty="0" smtClean="0"/>
              <a:t>«la </a:t>
            </a:r>
            <a:r>
              <a:rPr lang="it-IT" dirty="0"/>
              <a:t>rilevazione delle potenziali difficoltà di apprendimento può iniziare con discreta efficacia nell’ultimo anno della Scuola </a:t>
            </a:r>
            <a:r>
              <a:rPr lang="it-IT" dirty="0" smtClean="0"/>
              <a:t>dell’Infanzia»</a:t>
            </a:r>
            <a:endParaRPr lang="it-IT" dirty="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1552" y="4420552"/>
            <a:ext cx="2466975" cy="1857375"/>
          </a:xfrm>
          <a:prstGeom prst="rect">
            <a:avLst/>
          </a:prstGeom>
        </p:spPr>
      </p:pic>
    </p:spTree>
    <p:extLst>
      <p:ext uri="{BB962C8B-B14F-4D97-AF65-F5344CB8AC3E}">
        <p14:creationId xmlns:p14="http://schemas.microsoft.com/office/powerpoint/2010/main" val="33981270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p:txBody>
          <a:bodyPr/>
          <a:lstStyle/>
          <a:p>
            <a:r>
              <a:rPr lang="it-IT" dirty="0" smtClean="0"/>
              <a:t>Sviluppo della coordinazione motoria </a:t>
            </a:r>
            <a:endParaRPr lang="it-IT" dirty="0"/>
          </a:p>
        </p:txBody>
      </p:sp>
      <p:sp>
        <p:nvSpPr>
          <p:cNvPr id="8" name="Segnaposto contenuto 7"/>
          <p:cNvSpPr>
            <a:spLocks noGrp="1"/>
          </p:cNvSpPr>
          <p:nvPr>
            <p:ph idx="1"/>
          </p:nvPr>
        </p:nvSpPr>
        <p:spPr/>
        <p:txBody>
          <a:bodyPr/>
          <a:lstStyle/>
          <a:p>
            <a:pPr marL="0" indent="0">
              <a:buNone/>
            </a:pPr>
            <a:r>
              <a:rPr lang="it-IT" dirty="0" smtClean="0"/>
              <a:t>Richiede:</a:t>
            </a:r>
          </a:p>
          <a:p>
            <a:r>
              <a:rPr lang="it-IT" dirty="0" smtClean="0"/>
              <a:t>una </a:t>
            </a:r>
            <a:r>
              <a:rPr lang="it-IT" dirty="0"/>
              <a:t>coordinazione tra differenti gruppi </a:t>
            </a:r>
            <a:r>
              <a:rPr lang="it-IT" dirty="0" smtClean="0"/>
              <a:t>muscolari;</a:t>
            </a:r>
          </a:p>
          <a:p>
            <a:r>
              <a:rPr lang="it-IT" dirty="0" smtClean="0"/>
              <a:t>un </a:t>
            </a:r>
            <a:r>
              <a:rPr lang="it-IT" dirty="0"/>
              <a:t>sistema nervoso centrale in grado di elaborare correttamente le </a:t>
            </a:r>
            <a:r>
              <a:rPr lang="it-IT" dirty="0" smtClean="0"/>
              <a:t>informazioni </a:t>
            </a:r>
            <a:r>
              <a:rPr lang="it-IT" dirty="0"/>
              <a:t>sensoriali e porre attenzione all’ambiente in maniera da modulare i movimenti in base alle richieste ambientali stesse</a:t>
            </a:r>
          </a:p>
          <a:p>
            <a:pPr marL="0" indent="0">
              <a:buNone/>
            </a:pPr>
            <a:endParaRPr lang="it-IT" dirty="0"/>
          </a:p>
        </p:txBody>
      </p: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3280" y="4514850"/>
            <a:ext cx="2235200" cy="2165350"/>
          </a:xfrm>
          <a:prstGeom prst="rect">
            <a:avLst/>
          </a:prstGeom>
        </p:spPr>
      </p:pic>
    </p:spTree>
    <p:extLst>
      <p:ext uri="{BB962C8B-B14F-4D97-AF65-F5344CB8AC3E}">
        <p14:creationId xmlns:p14="http://schemas.microsoft.com/office/powerpoint/2010/main" val="21278215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Coordinazione motoria:</a:t>
            </a:r>
            <a:endParaRPr lang="it-IT" dirty="0"/>
          </a:p>
        </p:txBody>
      </p:sp>
      <p:sp>
        <p:nvSpPr>
          <p:cNvPr id="5" name="Segnaposto contenuto 4"/>
          <p:cNvSpPr>
            <a:spLocks noGrp="1"/>
          </p:cNvSpPr>
          <p:nvPr>
            <p:ph sz="half" idx="1"/>
          </p:nvPr>
        </p:nvSpPr>
        <p:spPr>
          <a:xfrm>
            <a:off x="1154954" y="2603501"/>
            <a:ext cx="4828032" cy="2267758"/>
          </a:xfrm>
        </p:spPr>
        <p:txBody>
          <a:bodyPr/>
          <a:lstStyle/>
          <a:p>
            <a:r>
              <a:rPr lang="it-IT" dirty="0" smtClean="0"/>
              <a:t>GROSSOLANA</a:t>
            </a:r>
          </a:p>
          <a:p>
            <a:pPr marL="0" indent="0">
              <a:buNone/>
            </a:pPr>
            <a:r>
              <a:rPr lang="it-IT" dirty="0" smtClean="0"/>
              <a:t>Ampi movimenti del corpo facenti parte del repertorio di movimenti del bambino, quali il lancio e ripresa della palla, l’equilibrio su una gamba, saltelli a piedi pari</a:t>
            </a:r>
            <a:endParaRPr lang="it-IT" dirty="0"/>
          </a:p>
        </p:txBody>
      </p:sp>
      <p:sp>
        <p:nvSpPr>
          <p:cNvPr id="6" name="Segnaposto contenuto 5"/>
          <p:cNvSpPr>
            <a:spLocks noGrp="1"/>
          </p:cNvSpPr>
          <p:nvPr>
            <p:ph sz="half" idx="2"/>
          </p:nvPr>
        </p:nvSpPr>
        <p:spPr>
          <a:xfrm>
            <a:off x="6208776" y="2603500"/>
            <a:ext cx="4828032" cy="2267759"/>
          </a:xfrm>
        </p:spPr>
        <p:txBody>
          <a:bodyPr/>
          <a:lstStyle/>
          <a:p>
            <a:r>
              <a:rPr lang="it-IT" dirty="0" smtClean="0"/>
              <a:t>FINE</a:t>
            </a:r>
            <a:endParaRPr lang="it-IT" dirty="0"/>
          </a:p>
          <a:p>
            <a:pPr marL="0" indent="0">
              <a:buNone/>
            </a:pPr>
            <a:r>
              <a:rPr lang="it-IT" dirty="0" smtClean="0"/>
              <a:t>Azioni come quelle di infilare un laccio, disegnare il perimetro di una figura, prendere e riporre oggetti di piccole dimensioni</a:t>
            </a:r>
          </a:p>
        </p:txBody>
      </p:sp>
      <p:sp>
        <p:nvSpPr>
          <p:cNvPr id="7" name="CasellaDiTesto 6"/>
          <p:cNvSpPr txBox="1"/>
          <p:nvPr/>
        </p:nvSpPr>
        <p:spPr>
          <a:xfrm>
            <a:off x="1154953" y="5187142"/>
            <a:ext cx="10529047" cy="646331"/>
          </a:xfrm>
          <a:prstGeom prst="rect">
            <a:avLst/>
          </a:prstGeom>
          <a:noFill/>
        </p:spPr>
        <p:txBody>
          <a:bodyPr wrap="square" rtlCol="0">
            <a:spAutoFit/>
          </a:bodyPr>
          <a:lstStyle/>
          <a:p>
            <a:pPr algn="ctr"/>
            <a:r>
              <a:rPr lang="it-IT" dirty="0" smtClean="0"/>
              <a:t>Esiste un continuum tra le attività motorie grossolane e fini </a:t>
            </a:r>
          </a:p>
          <a:p>
            <a:pPr algn="ctr"/>
            <a:r>
              <a:rPr lang="it-IT" dirty="0" smtClean="0"/>
              <a:t>perché molte azioni implicano entrambi i movimenti (es. afferrare una palla).</a:t>
            </a:r>
            <a:endParaRPr lang="it-IT" dirty="0"/>
          </a:p>
        </p:txBody>
      </p:sp>
    </p:spTree>
    <p:extLst>
      <p:ext uri="{BB962C8B-B14F-4D97-AF65-F5344CB8AC3E}">
        <p14:creationId xmlns:p14="http://schemas.microsoft.com/office/powerpoint/2010/main" val="34948638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 tappe dello sviluppo motorio</a:t>
            </a:r>
            <a:endParaRPr lang="it-IT" dirty="0"/>
          </a:p>
        </p:txBody>
      </p:sp>
      <p:sp>
        <p:nvSpPr>
          <p:cNvPr id="3" name="Segnaposto testo 2"/>
          <p:cNvSpPr>
            <a:spLocks noGrp="1"/>
          </p:cNvSpPr>
          <p:nvPr>
            <p:ph type="body" idx="1"/>
          </p:nvPr>
        </p:nvSpPr>
        <p:spPr/>
        <p:txBody>
          <a:bodyPr/>
          <a:lstStyle/>
          <a:p>
            <a:r>
              <a:rPr lang="it-IT" dirty="0" smtClean="0"/>
              <a:t>3-4 anni</a:t>
            </a:r>
            <a:endParaRPr lang="it-IT" dirty="0"/>
          </a:p>
        </p:txBody>
      </p:sp>
      <p:sp>
        <p:nvSpPr>
          <p:cNvPr id="4" name="Segnaposto testo 3"/>
          <p:cNvSpPr>
            <a:spLocks noGrp="1"/>
          </p:cNvSpPr>
          <p:nvPr>
            <p:ph type="body" sz="half" idx="15"/>
          </p:nvPr>
        </p:nvSpPr>
        <p:spPr/>
        <p:txBody>
          <a:bodyPr/>
          <a:lstStyle/>
          <a:p>
            <a:pPr marL="285750" indent="-285750">
              <a:buFont typeface="Arial" panose="020B0604020202020204" pitchFamily="34" charset="0"/>
              <a:buChar char="•"/>
            </a:pPr>
            <a:r>
              <a:rPr lang="it-IT" dirty="0" smtClean="0"/>
              <a:t>È capace di saltare con una gamba sola</a:t>
            </a:r>
          </a:p>
          <a:p>
            <a:pPr marL="285750" indent="-285750">
              <a:buFont typeface="Arial" panose="020B0604020202020204" pitchFamily="34" charset="0"/>
              <a:buChar char="•"/>
            </a:pPr>
            <a:r>
              <a:rPr lang="it-IT" dirty="0" smtClean="0"/>
              <a:t>Alterna i piedi scendendo le scale</a:t>
            </a:r>
          </a:p>
          <a:p>
            <a:pPr marL="285750" indent="-285750">
              <a:buFont typeface="Arial" panose="020B0604020202020204" pitchFamily="34" charset="0"/>
              <a:buChar char="•"/>
            </a:pPr>
            <a:r>
              <a:rPr lang="it-IT" dirty="0" smtClean="0"/>
              <a:t>Sa afferrare una palla lanciata</a:t>
            </a:r>
          </a:p>
          <a:p>
            <a:pPr marL="285750" indent="-285750">
              <a:buFont typeface="Arial" panose="020B0604020202020204" pitchFamily="34" charset="0"/>
              <a:buChar char="•"/>
            </a:pPr>
            <a:r>
              <a:rPr lang="it-IT" dirty="0" smtClean="0"/>
              <a:t>Sa vestirsi da solo, abbottona gli abiti</a:t>
            </a:r>
            <a:endParaRPr lang="it-IT" dirty="0"/>
          </a:p>
        </p:txBody>
      </p:sp>
      <p:sp>
        <p:nvSpPr>
          <p:cNvPr id="5" name="Segnaposto testo 4"/>
          <p:cNvSpPr>
            <a:spLocks noGrp="1"/>
          </p:cNvSpPr>
          <p:nvPr>
            <p:ph type="body" sz="quarter" idx="3"/>
          </p:nvPr>
        </p:nvSpPr>
        <p:spPr/>
        <p:txBody>
          <a:bodyPr/>
          <a:lstStyle/>
          <a:p>
            <a:r>
              <a:rPr lang="it-IT" dirty="0" smtClean="0"/>
              <a:t>4-5 anni</a:t>
            </a:r>
            <a:endParaRPr lang="it-IT" dirty="0"/>
          </a:p>
        </p:txBody>
      </p:sp>
      <p:sp>
        <p:nvSpPr>
          <p:cNvPr id="6" name="Segnaposto testo 5"/>
          <p:cNvSpPr>
            <a:spLocks noGrp="1"/>
          </p:cNvSpPr>
          <p:nvPr>
            <p:ph type="body" sz="half" idx="16"/>
          </p:nvPr>
        </p:nvSpPr>
        <p:spPr/>
        <p:txBody>
          <a:bodyPr>
            <a:normAutofit fontScale="92500" lnSpcReduction="20000"/>
          </a:bodyPr>
          <a:lstStyle/>
          <a:p>
            <a:pPr marL="285750" indent="-285750">
              <a:buFont typeface="Arial" panose="020B0604020202020204" pitchFamily="34" charset="0"/>
              <a:buChar char="•"/>
            </a:pPr>
            <a:r>
              <a:rPr lang="it-IT" dirty="0" smtClean="0"/>
              <a:t>È capace di saltare alternando i piedi</a:t>
            </a:r>
          </a:p>
          <a:p>
            <a:pPr marL="285750" indent="-285750">
              <a:buFont typeface="Arial" panose="020B0604020202020204" pitchFamily="34" charset="0"/>
              <a:buChar char="•"/>
            </a:pPr>
            <a:r>
              <a:rPr lang="it-IT" dirty="0"/>
              <a:t>È capace di afferrare una palla che ha </a:t>
            </a:r>
            <a:r>
              <a:rPr lang="it-IT" dirty="0" smtClean="0"/>
              <a:t>rimbalzato</a:t>
            </a:r>
          </a:p>
          <a:p>
            <a:pPr marL="285750" indent="-285750">
              <a:buFont typeface="Arial" panose="020B0604020202020204" pitchFamily="34" charset="0"/>
              <a:buChar char="•"/>
            </a:pPr>
            <a:r>
              <a:rPr lang="it-IT" dirty="0" smtClean="0"/>
              <a:t>Fa rotolare </a:t>
            </a:r>
            <a:r>
              <a:rPr lang="it-IT" dirty="0"/>
              <a:t>una palla tra due </a:t>
            </a:r>
            <a:r>
              <a:rPr lang="it-IT" dirty="0" smtClean="0"/>
              <a:t>pali</a:t>
            </a:r>
          </a:p>
          <a:p>
            <a:pPr marL="285750" indent="-285750">
              <a:buFont typeface="Arial" panose="020B0604020202020204" pitchFamily="34" charset="0"/>
              <a:buChar char="•"/>
            </a:pPr>
            <a:r>
              <a:rPr lang="it-IT" dirty="0" smtClean="0"/>
              <a:t>Sa camminare mettendo il tallone davanti alla punta del piede</a:t>
            </a:r>
          </a:p>
          <a:p>
            <a:pPr marL="285750" indent="-285750">
              <a:buFont typeface="Arial" panose="020B0604020202020204" pitchFamily="34" charset="0"/>
              <a:buChar char="•"/>
            </a:pPr>
            <a:r>
              <a:rPr lang="it-IT" dirty="0" smtClean="0"/>
              <a:t>Sa scavalcare un ostacolo</a:t>
            </a:r>
          </a:p>
          <a:p>
            <a:pPr marL="285750" indent="-285750">
              <a:buFont typeface="Arial" panose="020B0604020202020204" pitchFamily="34" charset="0"/>
              <a:buChar char="•"/>
            </a:pPr>
            <a:r>
              <a:rPr lang="it-IT" dirty="0" smtClean="0"/>
              <a:t>È capace di allacciarsi le scarpe</a:t>
            </a:r>
          </a:p>
          <a:p>
            <a:pPr marL="285750" indent="-285750">
              <a:buFont typeface="Arial" panose="020B0604020202020204" pitchFamily="34" charset="0"/>
              <a:buChar char="•"/>
            </a:pPr>
            <a:r>
              <a:rPr lang="it-IT" dirty="0" smtClean="0"/>
              <a:t>È capace di inserire </a:t>
            </a:r>
            <a:r>
              <a:rPr lang="it-IT" dirty="0"/>
              <a:t>gettoni nella fessura di una scatola</a:t>
            </a:r>
          </a:p>
          <a:p>
            <a:pPr marL="285750" indent="-285750">
              <a:buFont typeface="Arial" panose="020B0604020202020204" pitchFamily="34" charset="0"/>
              <a:buChar char="•"/>
            </a:pPr>
            <a:endParaRPr lang="it-IT" dirty="0"/>
          </a:p>
        </p:txBody>
      </p:sp>
      <p:sp>
        <p:nvSpPr>
          <p:cNvPr id="7" name="Segnaposto testo 6"/>
          <p:cNvSpPr>
            <a:spLocks noGrp="1"/>
          </p:cNvSpPr>
          <p:nvPr>
            <p:ph type="body" sz="quarter" idx="13"/>
          </p:nvPr>
        </p:nvSpPr>
        <p:spPr/>
        <p:txBody>
          <a:bodyPr/>
          <a:lstStyle/>
          <a:p>
            <a:r>
              <a:rPr lang="it-IT" dirty="0" smtClean="0"/>
              <a:t>5-6</a:t>
            </a:r>
            <a:endParaRPr lang="it-IT" dirty="0"/>
          </a:p>
        </p:txBody>
      </p:sp>
      <p:sp>
        <p:nvSpPr>
          <p:cNvPr id="8" name="Segnaposto testo 7"/>
          <p:cNvSpPr>
            <a:spLocks noGrp="1"/>
          </p:cNvSpPr>
          <p:nvPr>
            <p:ph type="body" sz="half" idx="17"/>
          </p:nvPr>
        </p:nvSpPr>
        <p:spPr/>
        <p:txBody>
          <a:bodyPr/>
          <a:lstStyle/>
          <a:p>
            <a:pPr marL="285750" indent="-285750">
              <a:buFont typeface="Arial" panose="020B0604020202020204" pitchFamily="34" charset="0"/>
              <a:buChar char="•"/>
            </a:pPr>
            <a:r>
              <a:rPr lang="it-IT" dirty="0" smtClean="0"/>
              <a:t>Capisce di avere una destra e una sinistra ai lati del corpo</a:t>
            </a:r>
            <a:endParaRPr lang="it-IT" dirty="0"/>
          </a:p>
        </p:txBody>
      </p:sp>
    </p:spTree>
    <p:extLst>
      <p:ext uri="{BB962C8B-B14F-4D97-AF65-F5344CB8AC3E}">
        <p14:creationId xmlns:p14="http://schemas.microsoft.com/office/powerpoint/2010/main" val="9248194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ruolo dell’ambiente </a:t>
            </a:r>
            <a:br>
              <a:rPr lang="it-IT" dirty="0" smtClean="0"/>
            </a:br>
            <a:r>
              <a:rPr lang="it-IT" dirty="0" smtClean="0"/>
              <a:t>(fattori educativi e culturali)</a:t>
            </a:r>
            <a:endParaRPr lang="it-IT" dirty="0"/>
          </a:p>
        </p:txBody>
      </p:sp>
      <p:sp>
        <p:nvSpPr>
          <p:cNvPr id="3" name="Segnaposto testo 2"/>
          <p:cNvSpPr>
            <a:spLocks noGrp="1"/>
          </p:cNvSpPr>
          <p:nvPr>
            <p:ph sz="half" idx="1"/>
          </p:nvPr>
        </p:nvSpPr>
        <p:spPr>
          <a:xfrm>
            <a:off x="5567782" y="3119813"/>
            <a:ext cx="4828032" cy="3416301"/>
          </a:xfrm>
        </p:spPr>
        <p:txBody>
          <a:bodyPr>
            <a:normAutofit/>
          </a:bodyPr>
          <a:lstStyle/>
          <a:p>
            <a:r>
              <a:rPr lang="it-IT" dirty="0" smtClean="0"/>
              <a:t>Se esaminiamo i movimenti fini-motori di bambini cinesi, troveremo che sono molto più accurati e veloci di quelli americani ed europei: questo è dovuto al fatto che il sistema educativo cinese prevede che i bambini si esercitino nella scrittura già a partire dai 3 anni e inizino ad utilizzare i bastoncini per mangiare fin dall’età di 2 anni.</a:t>
            </a:r>
            <a:endParaRPr lang="it-IT" dirty="0"/>
          </a:p>
        </p:txBody>
      </p:sp>
      <p:pic>
        <p:nvPicPr>
          <p:cNvPr id="7" name="Segnaposto contenuto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597501" y="3119813"/>
            <a:ext cx="3324918" cy="2216612"/>
          </a:xfrm>
        </p:spPr>
      </p:pic>
    </p:spTree>
    <p:extLst>
      <p:ext uri="{BB962C8B-B14F-4D97-AF65-F5344CB8AC3E}">
        <p14:creationId xmlns:p14="http://schemas.microsoft.com/office/powerpoint/2010/main" val="15711425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3"/>
          <p:cNvSpPr txBox="1">
            <a:spLocks/>
          </p:cNvSpPr>
          <p:nvPr/>
        </p:nvSpPr>
        <p:spPr>
          <a:xfrm>
            <a:off x="888630" y="1088967"/>
            <a:ext cx="4828032" cy="5503025"/>
          </a:xfrm>
          <a:prstGeom prst="rect">
            <a:avLst/>
          </a:prstGeom>
        </p:spPr>
        <p:txBody>
          <a:bodyP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it-IT" dirty="0" smtClean="0"/>
              <a:t>Al contrario, nei compiti grosso-motori, come lanciare ed afferrare una palla o farla rotolare, gli italiani se la cavano meglio: i nostri bambini, infatti, sembrano essere più coordinati e fluidi  in questo tipo di movimenti. </a:t>
            </a:r>
          </a:p>
          <a:p>
            <a:endParaRPr lang="it-IT" dirty="0"/>
          </a:p>
          <a:p>
            <a:endParaRPr lang="it-IT" dirty="0" smtClean="0"/>
          </a:p>
          <a:p>
            <a:pPr marL="0" indent="0">
              <a:buNone/>
            </a:pPr>
            <a:r>
              <a:rPr lang="it-IT" dirty="0" smtClean="0"/>
              <a:t>A partire da tali dati è possibile ipotizzare che la preferenza nel nostro Paese per alcuni sport (calcio, pallavolo, ecc.) rispetto a discipline quali atletica leggera o danza, contribuiscano a modellare le caratteristiche motorie nello sviluppo di abilità di coordinazione.</a:t>
            </a:r>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5752" y="2007609"/>
            <a:ext cx="3551138" cy="2406449"/>
          </a:xfrm>
          <a:prstGeom prst="rect">
            <a:avLst/>
          </a:prstGeom>
        </p:spPr>
      </p:pic>
    </p:spTree>
    <p:extLst>
      <p:ext uri="{BB962C8B-B14F-4D97-AF65-F5344CB8AC3E}">
        <p14:creationId xmlns:p14="http://schemas.microsoft.com/office/powerpoint/2010/main" val="29831126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335579" y="1030608"/>
            <a:ext cx="6096000" cy="1754326"/>
          </a:xfrm>
          <a:prstGeom prst="rect">
            <a:avLst/>
          </a:prstGeom>
        </p:spPr>
        <p:txBody>
          <a:bodyPr>
            <a:spAutoFit/>
          </a:bodyPr>
          <a:lstStyle/>
          <a:p>
            <a:endParaRPr lang="it-IT" dirty="0"/>
          </a:p>
          <a:p>
            <a:r>
              <a:rPr lang="it-IT" dirty="0"/>
              <a:t>Queste considerazioni devono far riflettere sulla reale fondatezza del pensiero comune secondo il quale nella prima e nella seconda infanzia qualsiasi attività motoria, soprattutto nei casi di DCD, aiuterebbe il bambino a superare le sue difficoltà.</a:t>
            </a:r>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579" y="3891048"/>
            <a:ext cx="6617081" cy="1595351"/>
          </a:xfrm>
          <a:prstGeom prst="rect">
            <a:avLst/>
          </a:prstGeom>
        </p:spPr>
      </p:pic>
    </p:spTree>
    <p:extLst>
      <p:ext uri="{BB962C8B-B14F-4D97-AF65-F5344CB8AC3E}">
        <p14:creationId xmlns:p14="http://schemas.microsoft.com/office/powerpoint/2010/main" val="3939373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54953" y="1298448"/>
            <a:ext cx="3358858" cy="1597152"/>
          </a:xfrm>
        </p:spPr>
        <p:txBody>
          <a:bodyPr/>
          <a:lstStyle/>
          <a:p>
            <a:r>
              <a:rPr lang="it-IT" sz="1600" dirty="0" smtClean="0"/>
              <a:t>Segni clinici nello sviluppo psicomotorio da approfondire (</a:t>
            </a:r>
            <a:r>
              <a:rPr lang="it-IT" sz="1600" dirty="0" err="1" smtClean="0"/>
              <a:t>Vio</a:t>
            </a:r>
            <a:r>
              <a:rPr lang="it-IT" sz="1600" dirty="0" smtClean="0"/>
              <a:t>, Lo Presti, 2014) in caso di ipotesi di Disturbo della Coordinazione Motoria, sia di Disturbo </a:t>
            </a:r>
            <a:r>
              <a:rPr lang="it-IT" sz="1600" dirty="0" err="1" smtClean="0"/>
              <a:t>Visuo</a:t>
            </a:r>
            <a:r>
              <a:rPr lang="it-IT" sz="1600" dirty="0" smtClean="0"/>
              <a:t>-Spaziale e/o Disgrafia</a:t>
            </a:r>
            <a:endParaRPr lang="it-IT" sz="1600" dirty="0"/>
          </a:p>
        </p:txBody>
      </p:sp>
      <p:sp>
        <p:nvSpPr>
          <p:cNvPr id="4" name="Segnaposto testo 3"/>
          <p:cNvSpPr>
            <a:spLocks noGrp="1"/>
          </p:cNvSpPr>
          <p:nvPr>
            <p:ph type="body" sz="half" idx="2"/>
          </p:nvPr>
        </p:nvSpPr>
        <p:spPr>
          <a:xfrm>
            <a:off x="830757" y="3129280"/>
            <a:ext cx="3450298" cy="3196705"/>
          </a:xfrm>
        </p:spPr>
        <p:txBody>
          <a:bodyPr>
            <a:normAutofit fontScale="92500" lnSpcReduction="20000"/>
          </a:bodyPr>
          <a:lstStyle/>
          <a:p>
            <a:pPr marL="285750" indent="-285750">
              <a:buFont typeface="Arial" panose="020B0604020202020204" pitchFamily="34" charset="0"/>
              <a:buChar char="•"/>
            </a:pPr>
            <a:r>
              <a:rPr lang="it-IT" sz="1700" i="1" dirty="0" smtClean="0"/>
              <a:t>Prematurità alla nascita o con un basso peso</a:t>
            </a:r>
          </a:p>
          <a:p>
            <a:pPr marL="285750" indent="-285750">
              <a:buFont typeface="Arial" panose="020B0604020202020204" pitchFamily="34" charset="0"/>
              <a:buChar char="•"/>
            </a:pPr>
            <a:r>
              <a:rPr lang="it-IT" sz="1700" i="1" dirty="0" smtClean="0"/>
              <a:t>Ha gattonato dopo i 10 mesi o </a:t>
            </a:r>
            <a:r>
              <a:rPr lang="it-IT" sz="1700" i="1" dirty="0" err="1" smtClean="0"/>
              <a:t>gattonamento</a:t>
            </a:r>
            <a:r>
              <a:rPr lang="it-IT" sz="1700" i="1" dirty="0" smtClean="0"/>
              <a:t> assente</a:t>
            </a:r>
          </a:p>
          <a:p>
            <a:pPr marL="285750" indent="-285750">
              <a:buFont typeface="Arial" panose="020B0604020202020204" pitchFamily="34" charset="0"/>
              <a:buChar char="•"/>
            </a:pPr>
            <a:r>
              <a:rPr lang="it-IT" sz="1700" i="1" dirty="0" smtClean="0"/>
              <a:t>Necessitava di sostegno nello stare seduto anche superati gli 11 mesi</a:t>
            </a:r>
          </a:p>
          <a:p>
            <a:pPr marL="285750" indent="-285750">
              <a:buFont typeface="Arial" panose="020B0604020202020204" pitchFamily="34" charset="0"/>
              <a:buChar char="•"/>
            </a:pPr>
            <a:r>
              <a:rPr lang="it-IT" sz="1700" i="1" dirty="0" smtClean="0"/>
              <a:t>Ha iniziato a camminare dopo i 14 mesi</a:t>
            </a:r>
          </a:p>
          <a:p>
            <a:pPr marL="285750" indent="-285750">
              <a:buFont typeface="Arial" panose="020B0604020202020204" pitchFamily="34" charset="0"/>
              <a:buChar char="•"/>
            </a:pPr>
            <a:r>
              <a:rPr lang="it-IT" sz="1700" i="1" dirty="0" smtClean="0"/>
              <a:t>Cadeva spesso anche dopo aver imparato a camminare da solo</a:t>
            </a:r>
          </a:p>
          <a:p>
            <a:endParaRPr lang="it-IT" dirty="0" smtClean="0"/>
          </a:p>
          <a:p>
            <a:endParaRPr lang="it-IT" dirty="0"/>
          </a:p>
        </p:txBody>
      </p:sp>
      <p:pic>
        <p:nvPicPr>
          <p:cNvPr id="7" name="Segnaposto contenuto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39698" y="2202959"/>
            <a:ext cx="3996411" cy="3200314"/>
          </a:xfrm>
        </p:spPr>
      </p:pic>
    </p:spTree>
    <p:extLst>
      <p:ext uri="{BB962C8B-B14F-4D97-AF65-F5344CB8AC3E}">
        <p14:creationId xmlns:p14="http://schemas.microsoft.com/office/powerpoint/2010/main" val="8120682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Prerequisiti dell’apprendimento</a:t>
            </a:r>
            <a:endParaRPr lang="it-IT" dirty="0"/>
          </a:p>
        </p:txBody>
      </p:sp>
      <p:sp>
        <p:nvSpPr>
          <p:cNvPr id="3" name="Segnaposto contenuto 2"/>
          <p:cNvSpPr>
            <a:spLocks noGrp="1"/>
          </p:cNvSpPr>
          <p:nvPr>
            <p:ph idx="1"/>
          </p:nvPr>
        </p:nvSpPr>
        <p:spPr/>
        <p:txBody>
          <a:bodyPr/>
          <a:lstStyle/>
          <a:p>
            <a:r>
              <a:rPr lang="it-IT" dirty="0" smtClean="0">
                <a:solidFill>
                  <a:schemeClr val="bg1">
                    <a:lumMod val="85000"/>
                  </a:schemeClr>
                </a:solidFill>
              </a:rPr>
              <a:t>Abilità di autoregolazione</a:t>
            </a:r>
          </a:p>
          <a:p>
            <a:r>
              <a:rPr lang="it-IT" dirty="0" smtClean="0">
                <a:solidFill>
                  <a:schemeClr val="bg1">
                    <a:lumMod val="85000"/>
                  </a:schemeClr>
                </a:solidFill>
              </a:rPr>
              <a:t>Abilità fonologiche </a:t>
            </a:r>
            <a:r>
              <a:rPr lang="it-IT" dirty="0">
                <a:solidFill>
                  <a:schemeClr val="bg1">
                    <a:lumMod val="85000"/>
                  </a:schemeClr>
                </a:solidFill>
              </a:rPr>
              <a:t>e meta-fonologiche</a:t>
            </a:r>
          </a:p>
          <a:p>
            <a:r>
              <a:rPr lang="it-IT" dirty="0" smtClean="0">
                <a:solidFill>
                  <a:schemeClr val="bg1">
                    <a:lumMod val="85000"/>
                  </a:schemeClr>
                </a:solidFill>
              </a:rPr>
              <a:t>Abilità linguistico-comunicative</a:t>
            </a:r>
          </a:p>
          <a:p>
            <a:r>
              <a:rPr lang="it-IT" dirty="0" smtClean="0">
                <a:solidFill>
                  <a:schemeClr val="bg1">
                    <a:lumMod val="85000"/>
                  </a:schemeClr>
                </a:solidFill>
              </a:rPr>
              <a:t>Abilità logico-matematiche</a:t>
            </a:r>
          </a:p>
          <a:p>
            <a:r>
              <a:rPr lang="it-IT" dirty="0" smtClean="0">
                <a:solidFill>
                  <a:schemeClr val="bg1">
                    <a:lumMod val="85000"/>
                  </a:schemeClr>
                </a:solidFill>
              </a:rPr>
              <a:t>Abilità prassiche, di coordinazione, motricità ed integrazione </a:t>
            </a:r>
            <a:r>
              <a:rPr lang="it-IT" dirty="0" err="1" smtClean="0">
                <a:solidFill>
                  <a:schemeClr val="bg1">
                    <a:lumMod val="85000"/>
                  </a:schemeClr>
                </a:solidFill>
              </a:rPr>
              <a:t>visuo</a:t>
            </a:r>
            <a:r>
              <a:rPr lang="it-IT" dirty="0" smtClean="0">
                <a:solidFill>
                  <a:schemeClr val="bg1">
                    <a:lumMod val="85000"/>
                  </a:schemeClr>
                </a:solidFill>
              </a:rPr>
              <a:t>-motoria</a:t>
            </a:r>
          </a:p>
          <a:p>
            <a:r>
              <a:rPr lang="it-IT" dirty="0" smtClean="0"/>
              <a:t>Altre abilità cognitive (memoria, orientamento, attenzione, ecc.) e relazionali</a:t>
            </a:r>
          </a:p>
          <a:p>
            <a:pPr marL="0" indent="0">
              <a:buNone/>
            </a:pPr>
            <a:endParaRPr lang="it-IT" dirty="0" smtClean="0"/>
          </a:p>
          <a:p>
            <a:endParaRPr lang="it-IT" dirty="0"/>
          </a:p>
        </p:txBody>
      </p:sp>
    </p:spTree>
    <p:extLst>
      <p:ext uri="{BB962C8B-B14F-4D97-AF65-F5344CB8AC3E}">
        <p14:creationId xmlns:p14="http://schemas.microsoft.com/office/powerpoint/2010/main" val="2935061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Fasi dello sviluppo relazionale</a:t>
            </a:r>
            <a:endParaRPr lang="it-IT" dirty="0"/>
          </a:p>
        </p:txBody>
      </p:sp>
      <p:sp>
        <p:nvSpPr>
          <p:cNvPr id="3" name="Segnaposto testo 2"/>
          <p:cNvSpPr>
            <a:spLocks noGrp="1"/>
          </p:cNvSpPr>
          <p:nvPr>
            <p:ph type="body" idx="1"/>
          </p:nvPr>
        </p:nvSpPr>
        <p:spPr/>
        <p:txBody>
          <a:bodyPr/>
          <a:lstStyle/>
          <a:p>
            <a:r>
              <a:rPr lang="it-IT" dirty="0" smtClean="0"/>
              <a:t>3-4 anni</a:t>
            </a:r>
            <a:endParaRPr lang="it-IT" dirty="0"/>
          </a:p>
        </p:txBody>
      </p:sp>
      <p:sp>
        <p:nvSpPr>
          <p:cNvPr id="4" name="Segnaposto testo 3"/>
          <p:cNvSpPr>
            <a:spLocks noGrp="1"/>
          </p:cNvSpPr>
          <p:nvPr>
            <p:ph type="body" sz="half" idx="15"/>
          </p:nvPr>
        </p:nvSpPr>
        <p:spPr/>
        <p:txBody>
          <a:bodyPr/>
          <a:lstStyle/>
          <a:p>
            <a:pPr marL="285750" indent="-285750">
              <a:buFont typeface="Arial" panose="020B0604020202020204" pitchFamily="34" charset="0"/>
              <a:buChar char="•"/>
            </a:pPr>
            <a:r>
              <a:rPr lang="it-IT" dirty="0" smtClean="0"/>
              <a:t>Gioca con gli altri e sempre più sa assumere ruoli immaginari in giochi di finzione</a:t>
            </a:r>
          </a:p>
          <a:p>
            <a:pPr marL="285750" indent="-285750">
              <a:buFont typeface="Arial" panose="020B0604020202020204" pitchFamily="34" charset="0"/>
              <a:buChar char="•"/>
            </a:pPr>
            <a:r>
              <a:rPr lang="it-IT" dirty="0" smtClean="0"/>
              <a:t>Fa molte domande</a:t>
            </a:r>
          </a:p>
          <a:p>
            <a:pPr marL="285750" indent="-285750">
              <a:buFont typeface="Arial" panose="020B0604020202020204" pitchFamily="34" charset="0"/>
              <a:buChar char="•"/>
            </a:pPr>
            <a:r>
              <a:rPr lang="it-IT" dirty="0" smtClean="0"/>
              <a:t>Sviluppa il concetto di numero e colore</a:t>
            </a:r>
            <a:endParaRPr lang="it-IT" dirty="0"/>
          </a:p>
        </p:txBody>
      </p:sp>
      <p:sp>
        <p:nvSpPr>
          <p:cNvPr id="7" name="Segnaposto testo 6"/>
          <p:cNvSpPr>
            <a:spLocks noGrp="1"/>
          </p:cNvSpPr>
          <p:nvPr>
            <p:ph type="body" sz="quarter" idx="13"/>
          </p:nvPr>
        </p:nvSpPr>
        <p:spPr/>
        <p:txBody>
          <a:bodyPr/>
          <a:lstStyle/>
          <a:p>
            <a:r>
              <a:rPr lang="it-IT" dirty="0"/>
              <a:t>4</a:t>
            </a:r>
            <a:r>
              <a:rPr lang="it-IT" dirty="0" smtClean="0"/>
              <a:t>-6 anni</a:t>
            </a:r>
            <a:endParaRPr lang="it-IT" dirty="0"/>
          </a:p>
        </p:txBody>
      </p:sp>
      <p:sp>
        <p:nvSpPr>
          <p:cNvPr id="9" name="Segnaposto testo 8"/>
          <p:cNvSpPr>
            <a:spLocks noGrp="1"/>
          </p:cNvSpPr>
          <p:nvPr>
            <p:ph type="body" sz="half" idx="16"/>
          </p:nvPr>
        </p:nvSpPr>
        <p:spPr/>
        <p:txBody>
          <a:bodyPr/>
          <a:lstStyle/>
          <a:p>
            <a:r>
              <a:rPr lang="it-IT" dirty="0" smtClean="0"/>
              <a:t>Nel passaggio ai 4 anni si assiste ad uno sviluppo nel gioco che da diadico diventa di gruppo</a:t>
            </a:r>
            <a:endParaRPr lang="it-IT" dirty="0"/>
          </a:p>
        </p:txBody>
      </p:sp>
      <p:sp>
        <p:nvSpPr>
          <p:cNvPr id="10" name="Segnaposto testo 5"/>
          <p:cNvSpPr>
            <a:spLocks noGrp="1"/>
          </p:cNvSpPr>
          <p:nvPr>
            <p:ph type="body" sz="half" idx="17"/>
          </p:nvPr>
        </p:nvSpPr>
        <p:spPr/>
        <p:txBody>
          <a:bodyPr/>
          <a:lstStyle/>
          <a:p>
            <a:pPr marL="285750" indent="-285750">
              <a:buFont typeface="Arial" panose="020B0604020202020204" pitchFamily="34" charset="0"/>
              <a:buChar char="•"/>
            </a:pPr>
            <a:r>
              <a:rPr lang="it-IT" dirty="0" smtClean="0"/>
              <a:t>Affronta i giochi cooperativi e competitivi</a:t>
            </a:r>
          </a:p>
          <a:p>
            <a:pPr marL="285750" indent="-285750">
              <a:buFont typeface="Arial" panose="020B0604020202020204" pitchFamily="34" charset="0"/>
              <a:buChar char="•"/>
            </a:pPr>
            <a:r>
              <a:rPr lang="it-IT" dirty="0" smtClean="0"/>
              <a:t>Comprende e accetta le regole dei giochi</a:t>
            </a:r>
          </a:p>
          <a:p>
            <a:pPr marL="285750" indent="-285750">
              <a:buFont typeface="Arial" panose="020B0604020202020204" pitchFamily="34" charset="0"/>
              <a:buChar char="•"/>
            </a:pPr>
            <a:r>
              <a:rPr lang="it-IT" dirty="0" smtClean="0"/>
              <a:t>Gli piace aiutare nei compiti familiari</a:t>
            </a:r>
          </a:p>
          <a:p>
            <a:pPr marL="285750" indent="-285750">
              <a:buFont typeface="Arial" panose="020B0604020202020204" pitchFamily="34" charset="0"/>
              <a:buChar char="•"/>
            </a:pPr>
            <a:r>
              <a:rPr lang="it-IT" dirty="0" smtClean="0"/>
              <a:t>Si diverte a raccontare e ad ascoltare storie (anche immaginarie)</a:t>
            </a:r>
          </a:p>
          <a:p>
            <a:pPr marL="285750" indent="-285750">
              <a:buFont typeface="Arial" panose="020B0604020202020204" pitchFamily="34" charset="0"/>
              <a:buChar char="•"/>
            </a:pPr>
            <a:r>
              <a:rPr lang="it-IT" dirty="0" smtClean="0"/>
              <a:t>Esprime idee complesse</a:t>
            </a:r>
            <a:endParaRPr lang="it-IT" dirty="0"/>
          </a:p>
        </p:txBody>
      </p:sp>
    </p:spTree>
    <p:extLst>
      <p:ext uri="{BB962C8B-B14F-4D97-AF65-F5344CB8AC3E}">
        <p14:creationId xmlns:p14="http://schemas.microsoft.com/office/powerpoint/2010/main" val="1672103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Prove di ingresso da privilegiare al primo anno di Scuola Primaria</a:t>
            </a:r>
            <a:endParaRPr lang="it-IT" dirty="0"/>
          </a:p>
        </p:txBody>
      </p:sp>
      <p:sp>
        <p:nvSpPr>
          <p:cNvPr id="3" name="Segnaposto contenuto 2"/>
          <p:cNvSpPr>
            <a:spLocks noGrp="1"/>
          </p:cNvSpPr>
          <p:nvPr>
            <p:ph idx="1"/>
          </p:nvPr>
        </p:nvSpPr>
        <p:spPr>
          <a:xfrm>
            <a:off x="1154954" y="2603500"/>
            <a:ext cx="8825659" cy="4005118"/>
          </a:xfrm>
        </p:spPr>
        <p:txBody>
          <a:bodyPr>
            <a:normAutofit fontScale="77500" lnSpcReduction="20000"/>
          </a:bodyPr>
          <a:lstStyle/>
          <a:p>
            <a:r>
              <a:rPr lang="it-IT" dirty="0" smtClean="0"/>
              <a:t>Disegno</a:t>
            </a:r>
          </a:p>
          <a:p>
            <a:r>
              <a:rPr lang="it-IT" dirty="0" smtClean="0"/>
              <a:t>Scrittura spontanea</a:t>
            </a:r>
            <a:endParaRPr lang="it-IT" dirty="0"/>
          </a:p>
          <a:p>
            <a:r>
              <a:rPr lang="it-IT" dirty="0" smtClean="0"/>
              <a:t>Ipotesi di lettura</a:t>
            </a:r>
          </a:p>
          <a:p>
            <a:r>
              <a:rPr lang="it-IT" dirty="0" smtClean="0"/>
              <a:t>Prove sulla consapevolezza fonologica (rima, riconoscimento suono iniziale di parola, delezione di sillaba iniziale)</a:t>
            </a:r>
          </a:p>
          <a:p>
            <a:endParaRPr lang="it-IT" dirty="0" smtClean="0"/>
          </a:p>
          <a:p>
            <a:pPr marL="0" indent="0">
              <a:buNone/>
            </a:pPr>
            <a:r>
              <a:rPr lang="it-IT" dirty="0"/>
              <a:t>Il disegno e, in particolar modo, la scrittura spontanea permettono di valutare nel tempo i cambiamenti nelle teorie di lettura e scrittura del bambino</a:t>
            </a:r>
            <a:r>
              <a:rPr lang="it-IT" dirty="0" smtClean="0"/>
              <a:t>.</a:t>
            </a:r>
          </a:p>
          <a:p>
            <a:pPr marL="0" indent="0">
              <a:buNone/>
            </a:pPr>
            <a:r>
              <a:rPr lang="it-IT" dirty="0" smtClean="0"/>
              <a:t>Inoltre è utile:</a:t>
            </a:r>
          </a:p>
          <a:p>
            <a:r>
              <a:rPr lang="it-IT" dirty="0" smtClean="0"/>
              <a:t>Presentare un solo carattere (preferibilmente stampatello)</a:t>
            </a:r>
          </a:p>
          <a:p>
            <a:r>
              <a:rPr lang="it-IT" dirty="0" smtClean="0"/>
              <a:t>Dare indicazioni su postura e gesti (direzionalità, altezza, movimento della mano)</a:t>
            </a:r>
          </a:p>
          <a:p>
            <a:r>
              <a:rPr lang="it-IT" dirty="0" smtClean="0"/>
              <a:t>Proporre giochi linguistici alla classe</a:t>
            </a:r>
          </a:p>
          <a:p>
            <a:r>
              <a:rPr lang="it-IT" dirty="0" smtClean="0"/>
              <a:t>Leggere ad alta voce ai bambini</a:t>
            </a:r>
          </a:p>
          <a:p>
            <a:r>
              <a:rPr lang="it-IT" dirty="0" smtClean="0"/>
              <a:t>Lasciare uno spazio per la lettura individuale e silenziosa</a:t>
            </a:r>
            <a:endParaRPr lang="it-IT" dirty="0"/>
          </a:p>
        </p:txBody>
      </p:sp>
    </p:spTree>
    <p:extLst>
      <p:ext uri="{BB962C8B-B14F-4D97-AF65-F5344CB8AC3E}">
        <p14:creationId xmlns:p14="http://schemas.microsoft.com/office/powerpoint/2010/main" val="2252270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Prerequisiti dell’apprendimento</a:t>
            </a:r>
            <a:endParaRPr lang="it-IT" dirty="0"/>
          </a:p>
        </p:txBody>
      </p:sp>
      <p:sp>
        <p:nvSpPr>
          <p:cNvPr id="3" name="Segnaposto contenuto 2"/>
          <p:cNvSpPr>
            <a:spLocks noGrp="1"/>
          </p:cNvSpPr>
          <p:nvPr>
            <p:ph idx="1"/>
          </p:nvPr>
        </p:nvSpPr>
        <p:spPr/>
        <p:txBody>
          <a:bodyPr>
            <a:normAutofit lnSpcReduction="10000"/>
          </a:bodyPr>
          <a:lstStyle/>
          <a:p>
            <a:r>
              <a:rPr lang="it-IT" dirty="0" smtClean="0"/>
              <a:t>Abilità</a:t>
            </a:r>
            <a:r>
              <a:rPr lang="it-IT" baseline="30000" dirty="0" smtClean="0"/>
              <a:t>*</a:t>
            </a:r>
            <a:r>
              <a:rPr lang="it-IT" dirty="0" smtClean="0"/>
              <a:t> specifiche che risultano mature intorno ai 5 anni di età e permettono la successiva acquisizione degli apprendimenti scolastici.</a:t>
            </a:r>
          </a:p>
          <a:p>
            <a:r>
              <a:rPr lang="it-IT" dirty="0" smtClean="0"/>
              <a:t>Nei bambini più piccoli tali abilità non possono essere oggetto di valutazione in quanto, essendo in una fase ancora emergente dello sviluppo, potrebbero presentare delle caratteristiche transitorie che possono compensarsi spontaneamente (</a:t>
            </a:r>
            <a:r>
              <a:rPr lang="it-IT" dirty="0" err="1" smtClean="0"/>
              <a:t>Mazzoncini</a:t>
            </a:r>
            <a:r>
              <a:rPr lang="it-IT" dirty="0" smtClean="0"/>
              <a:t> et al. 1996)</a:t>
            </a:r>
          </a:p>
          <a:p>
            <a:endParaRPr lang="it-IT" dirty="0"/>
          </a:p>
          <a:p>
            <a:endParaRPr lang="it-IT" dirty="0" smtClean="0"/>
          </a:p>
          <a:p>
            <a:pPr marL="0" indent="0">
              <a:buNone/>
            </a:pPr>
            <a:r>
              <a:rPr lang="it-IT" dirty="0" smtClean="0"/>
              <a:t>*</a:t>
            </a:r>
            <a:r>
              <a:rPr lang="it-IT" b="1" i="1" dirty="0" smtClean="0"/>
              <a:t>Abilità</a:t>
            </a:r>
            <a:r>
              <a:rPr lang="it-IT" i="1" dirty="0" smtClean="0"/>
              <a:t>=capacità di mettere in atto una serie di azioni, spesso in sequenza tra loro, in modo rapido ed efficiente per raggiungere uno scopo con il minimo dispendio di risorse</a:t>
            </a:r>
            <a:r>
              <a:rPr lang="it-IT" dirty="0" smtClean="0"/>
              <a:t> (G. Stella)</a:t>
            </a:r>
            <a:endParaRPr lang="it-IT" dirty="0"/>
          </a:p>
        </p:txBody>
      </p:sp>
    </p:spTree>
    <p:extLst>
      <p:ext uri="{BB962C8B-B14F-4D97-AF65-F5344CB8AC3E}">
        <p14:creationId xmlns:p14="http://schemas.microsoft.com/office/powerpoint/2010/main" val="5304957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54952" y="492575"/>
            <a:ext cx="2793159" cy="1830832"/>
          </a:xfrm>
        </p:spPr>
        <p:txBody>
          <a:bodyPr/>
          <a:lstStyle/>
          <a:p>
            <a:r>
              <a:rPr lang="it-IT" sz="1600" dirty="0" smtClean="0"/>
              <a:t>IPDA (Terreni et al. 2002) Questionario osservativo per l’identificazione precoce delle difficoltà di apprendimento nei bambini dell’ultimo anno di Scuola dell’Infanzia</a:t>
            </a:r>
            <a:endParaRPr lang="it-IT" sz="1600" dirty="0"/>
          </a:p>
        </p:txBody>
      </p:sp>
      <p:pic>
        <p:nvPicPr>
          <p:cNvPr id="5" name="Segnaposto contenuto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75862" y="1350817"/>
            <a:ext cx="3026771" cy="4442966"/>
          </a:xfrm>
        </p:spPr>
      </p:pic>
      <p:sp>
        <p:nvSpPr>
          <p:cNvPr id="4" name="Segnaposto testo 3"/>
          <p:cNvSpPr>
            <a:spLocks noGrp="1"/>
          </p:cNvSpPr>
          <p:nvPr>
            <p:ph type="body" sz="half" idx="2"/>
          </p:nvPr>
        </p:nvSpPr>
        <p:spPr>
          <a:xfrm>
            <a:off x="1154953" y="2543696"/>
            <a:ext cx="2793159" cy="3481184"/>
          </a:xfrm>
        </p:spPr>
        <p:txBody>
          <a:bodyPr>
            <a:normAutofit lnSpcReduction="10000"/>
          </a:bodyPr>
          <a:lstStyle/>
          <a:p>
            <a:r>
              <a:rPr lang="it-IT" dirty="0"/>
              <a:t>3</a:t>
            </a:r>
            <a:r>
              <a:rPr lang="it-IT" dirty="0" smtClean="0"/>
              <a:t>3 item abilità generali:</a:t>
            </a:r>
          </a:p>
          <a:p>
            <a:pPr marL="285750" indent="-285750">
              <a:buFont typeface="Arial" panose="020B0604020202020204" pitchFamily="34" charset="0"/>
              <a:buChar char="•"/>
            </a:pPr>
            <a:r>
              <a:rPr lang="it-IT" dirty="0" smtClean="0"/>
              <a:t>Aspetti comportamentali</a:t>
            </a:r>
          </a:p>
          <a:p>
            <a:pPr marL="285750" indent="-285750">
              <a:buFont typeface="Arial" panose="020B0604020202020204" pitchFamily="34" charset="0"/>
              <a:buChar char="•"/>
            </a:pPr>
            <a:r>
              <a:rPr lang="it-IT" dirty="0" smtClean="0"/>
              <a:t>Motricità</a:t>
            </a:r>
          </a:p>
          <a:p>
            <a:pPr marL="285750" indent="-285750">
              <a:buFont typeface="Arial" panose="020B0604020202020204" pitchFamily="34" charset="0"/>
              <a:buChar char="•"/>
            </a:pPr>
            <a:r>
              <a:rPr lang="it-IT" dirty="0" smtClean="0"/>
              <a:t>Comprensione linguistica</a:t>
            </a:r>
          </a:p>
          <a:p>
            <a:pPr marL="285750" indent="-285750">
              <a:buFont typeface="Arial" panose="020B0604020202020204" pitchFamily="34" charset="0"/>
              <a:buChar char="•"/>
            </a:pPr>
            <a:r>
              <a:rPr lang="it-IT" dirty="0" smtClean="0"/>
              <a:t>Espressione orale</a:t>
            </a:r>
          </a:p>
          <a:p>
            <a:pPr marL="285750" indent="-285750">
              <a:buFont typeface="Arial" panose="020B0604020202020204" pitchFamily="34" charset="0"/>
              <a:buChar char="•"/>
            </a:pPr>
            <a:r>
              <a:rPr lang="it-IT" dirty="0" err="1" smtClean="0"/>
              <a:t>Metacognizione</a:t>
            </a:r>
            <a:endParaRPr lang="it-IT" dirty="0" smtClean="0"/>
          </a:p>
          <a:p>
            <a:pPr marL="285750" indent="-285750">
              <a:buFont typeface="Arial" panose="020B0604020202020204" pitchFamily="34" charset="0"/>
              <a:buChar char="•"/>
            </a:pPr>
            <a:r>
              <a:rPr lang="it-IT" dirty="0" smtClean="0"/>
              <a:t>Altre abilità cognitive</a:t>
            </a:r>
          </a:p>
          <a:p>
            <a:endParaRPr lang="it-IT" dirty="0" smtClean="0"/>
          </a:p>
          <a:p>
            <a:r>
              <a:rPr lang="it-IT" dirty="0" smtClean="0"/>
              <a:t>10 item abilità specifiche:</a:t>
            </a:r>
          </a:p>
          <a:p>
            <a:pPr marL="285750" indent="-285750">
              <a:buFont typeface="Arial" panose="020B0604020202020204" pitchFamily="34" charset="0"/>
              <a:buChar char="•"/>
            </a:pPr>
            <a:r>
              <a:rPr lang="it-IT" dirty="0" err="1" smtClean="0"/>
              <a:t>Pre</a:t>
            </a:r>
            <a:r>
              <a:rPr lang="it-IT" dirty="0" smtClean="0"/>
              <a:t>-alfabetizzazione</a:t>
            </a:r>
          </a:p>
          <a:p>
            <a:pPr marL="285750" indent="-285750">
              <a:buFont typeface="Arial" panose="020B0604020202020204" pitchFamily="34" charset="0"/>
              <a:buChar char="•"/>
            </a:pPr>
            <a:r>
              <a:rPr lang="it-IT" dirty="0" err="1" smtClean="0"/>
              <a:t>Pre</a:t>
            </a:r>
            <a:r>
              <a:rPr lang="it-IT" dirty="0" smtClean="0"/>
              <a:t>-matematica</a:t>
            </a:r>
            <a:endParaRPr lang="it-IT" dirty="0"/>
          </a:p>
        </p:txBody>
      </p:sp>
    </p:spTree>
    <p:extLst>
      <p:ext uri="{BB962C8B-B14F-4D97-AF65-F5344CB8AC3E}">
        <p14:creationId xmlns:p14="http://schemas.microsoft.com/office/powerpoint/2010/main" val="37674789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000" dirty="0" smtClean="0"/>
              <a:t>Studio</a:t>
            </a:r>
            <a:r>
              <a:rPr lang="it-IT" sz="2000" dirty="0"/>
              <a:t/>
            </a:r>
            <a:br>
              <a:rPr lang="it-IT" sz="2000" dirty="0"/>
            </a:br>
            <a:r>
              <a:rPr lang="it-IT" sz="2000" dirty="0" smtClean="0"/>
              <a:t>‘</a:t>
            </a:r>
            <a:r>
              <a:rPr lang="it-IT" sz="2000" i="1" dirty="0" smtClean="0"/>
              <a:t>Prevenzione dei DSA: studio longitudinale di un campione di bambini </a:t>
            </a:r>
            <a:r>
              <a:rPr lang="it-IT" sz="2000" i="1" dirty="0" err="1" smtClean="0"/>
              <a:t>dlla</a:t>
            </a:r>
            <a:r>
              <a:rPr lang="it-IT" sz="2000" i="1" dirty="0" smtClean="0"/>
              <a:t> scuola dell’infanzia alla scuola primaria’ </a:t>
            </a:r>
            <a:r>
              <a:rPr lang="it-IT" sz="2000" dirty="0" smtClean="0"/>
              <a:t>(Roberto et al., 2013)</a:t>
            </a:r>
            <a:endParaRPr lang="it-IT" sz="2000" dirty="0"/>
          </a:p>
        </p:txBody>
      </p:sp>
      <p:sp>
        <p:nvSpPr>
          <p:cNvPr id="3" name="Segnaposto contenuto 2"/>
          <p:cNvSpPr>
            <a:spLocks noGrp="1"/>
          </p:cNvSpPr>
          <p:nvPr>
            <p:ph sz="half" idx="1"/>
          </p:nvPr>
        </p:nvSpPr>
        <p:spPr/>
        <p:txBody>
          <a:bodyPr>
            <a:normAutofit lnSpcReduction="10000"/>
          </a:bodyPr>
          <a:lstStyle/>
          <a:p>
            <a:r>
              <a:rPr lang="it-IT" u="sng" dirty="0" smtClean="0"/>
              <a:t>Campione</a:t>
            </a:r>
            <a:r>
              <a:rPr lang="it-IT" dirty="0" smtClean="0"/>
              <a:t>: 177 bambini del II e III anno di Scuola Primaria</a:t>
            </a:r>
          </a:p>
          <a:p>
            <a:pPr marL="0" indent="0">
              <a:buNone/>
            </a:pPr>
            <a:endParaRPr lang="it-IT" dirty="0"/>
          </a:p>
          <a:p>
            <a:pPr marL="0" indent="0">
              <a:buNone/>
            </a:pPr>
            <a:endParaRPr lang="it-IT" dirty="0" smtClean="0"/>
          </a:p>
          <a:p>
            <a:r>
              <a:rPr lang="it-IT" u="sng" dirty="0" smtClean="0"/>
              <a:t>Obiettivi</a:t>
            </a:r>
            <a:r>
              <a:rPr lang="it-IT" dirty="0" smtClean="0"/>
              <a:t>: rilevare abilità </a:t>
            </a:r>
            <a:r>
              <a:rPr lang="it-IT" dirty="0" err="1" smtClean="0"/>
              <a:t>prerequisite</a:t>
            </a:r>
            <a:r>
              <a:rPr lang="it-IT" dirty="0" smtClean="0"/>
              <a:t> di letto-scrittura, calcolo e comprensione per stabilire la </a:t>
            </a:r>
            <a:r>
              <a:rPr lang="it-IT" dirty="0" err="1" smtClean="0"/>
              <a:t>predittività</a:t>
            </a:r>
            <a:r>
              <a:rPr lang="it-IT" dirty="0" smtClean="0"/>
              <a:t> dello strumento; individuare alunni a rischio per intervenire tempestivamente; favorire l’inserimento scolastico di alunni con DSA</a:t>
            </a:r>
          </a:p>
          <a:p>
            <a:pPr marL="0" indent="0">
              <a:buNone/>
            </a:pPr>
            <a:endParaRPr lang="it-IT" dirty="0"/>
          </a:p>
        </p:txBody>
      </p:sp>
      <p:sp>
        <p:nvSpPr>
          <p:cNvPr id="4" name="Segnaposto contenuto 3"/>
          <p:cNvSpPr>
            <a:spLocks noGrp="1"/>
          </p:cNvSpPr>
          <p:nvPr>
            <p:ph sz="half" idx="2"/>
          </p:nvPr>
        </p:nvSpPr>
        <p:spPr/>
        <p:txBody>
          <a:bodyPr>
            <a:normAutofit lnSpcReduction="10000"/>
          </a:bodyPr>
          <a:lstStyle/>
          <a:p>
            <a:r>
              <a:rPr lang="it-IT" u="sng" dirty="0" smtClean="0"/>
              <a:t>Metodo</a:t>
            </a:r>
            <a:r>
              <a:rPr lang="it-IT" dirty="0"/>
              <a:t>: screening (IPDA) e re-test a 3 anni di distanza (MT </a:t>
            </a:r>
            <a:r>
              <a:rPr lang="it-IT" dirty="0" err="1"/>
              <a:t>Cornoldi</a:t>
            </a:r>
            <a:r>
              <a:rPr lang="it-IT" dirty="0"/>
              <a:t> lettura e comprensione, AC-MT </a:t>
            </a:r>
            <a:r>
              <a:rPr lang="it-IT" dirty="0" err="1"/>
              <a:t>Cornoldi</a:t>
            </a:r>
            <a:r>
              <a:rPr lang="it-IT" dirty="0"/>
              <a:t>, BHK)</a:t>
            </a:r>
          </a:p>
          <a:p>
            <a:pPr marL="0" indent="0">
              <a:buNone/>
            </a:pPr>
            <a:endParaRPr lang="it-IT" dirty="0"/>
          </a:p>
          <a:p>
            <a:r>
              <a:rPr lang="it-IT" u="sng" dirty="0" smtClean="0"/>
              <a:t>Risultati</a:t>
            </a:r>
            <a:r>
              <a:rPr lang="it-IT" dirty="0" smtClean="0"/>
              <a:t>: il questionario IPDA conferma la sua validità nell’indicare i soggetti a rischio DSA</a:t>
            </a:r>
            <a:endParaRPr lang="it-IT" dirty="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5994" y="5042016"/>
            <a:ext cx="2360814" cy="1254182"/>
          </a:xfrm>
          <a:prstGeom prst="rect">
            <a:avLst/>
          </a:prstGeom>
        </p:spPr>
      </p:pic>
    </p:spTree>
    <p:extLst>
      <p:ext uri="{BB962C8B-B14F-4D97-AF65-F5344CB8AC3E}">
        <p14:creationId xmlns:p14="http://schemas.microsoft.com/office/powerpoint/2010/main" val="18549778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0080" y="594949"/>
            <a:ext cx="4474527" cy="3351576"/>
          </a:xfrm>
          <a:prstGeom prst="rect">
            <a:avLst/>
          </a:prstGeom>
        </p:spPr>
      </p:pic>
      <p:sp>
        <p:nvSpPr>
          <p:cNvPr id="10" name="Titolo 9"/>
          <p:cNvSpPr>
            <a:spLocks noGrp="1"/>
          </p:cNvSpPr>
          <p:nvPr>
            <p:ph type="title"/>
          </p:nvPr>
        </p:nvSpPr>
        <p:spPr>
          <a:xfrm>
            <a:off x="1205757" y="5427127"/>
            <a:ext cx="8825657" cy="566738"/>
          </a:xfrm>
        </p:spPr>
        <p:txBody>
          <a:bodyPr>
            <a:noAutofit/>
          </a:bodyPr>
          <a:lstStyle/>
          <a:p>
            <a:r>
              <a:rPr lang="it-IT" sz="7200" dirty="0" smtClean="0">
                <a:latin typeface="French Script MT" panose="03020402040607040605" pitchFamily="66" charset="0"/>
              </a:rPr>
              <a:t>Grazie per l’attenzione!</a:t>
            </a:r>
            <a:endParaRPr lang="it-IT" sz="7200" dirty="0">
              <a:latin typeface="French Script MT" panose="03020402040607040605" pitchFamily="66" charset="0"/>
            </a:endParaRPr>
          </a:p>
        </p:txBody>
      </p:sp>
    </p:spTree>
    <p:extLst>
      <p:ext uri="{BB962C8B-B14F-4D97-AF65-F5344CB8AC3E}">
        <p14:creationId xmlns:p14="http://schemas.microsoft.com/office/powerpoint/2010/main" val="4191342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Prerequisiti dell’apprendimento</a:t>
            </a:r>
            <a:endParaRPr lang="it-IT" dirty="0"/>
          </a:p>
        </p:txBody>
      </p:sp>
      <p:sp>
        <p:nvSpPr>
          <p:cNvPr id="3" name="Segnaposto contenuto 2"/>
          <p:cNvSpPr>
            <a:spLocks noGrp="1"/>
          </p:cNvSpPr>
          <p:nvPr>
            <p:ph idx="1"/>
          </p:nvPr>
        </p:nvSpPr>
        <p:spPr/>
        <p:txBody>
          <a:bodyPr/>
          <a:lstStyle/>
          <a:p>
            <a:r>
              <a:rPr lang="it-IT" dirty="0" smtClean="0"/>
              <a:t>Abilità di autoregolazione</a:t>
            </a:r>
          </a:p>
          <a:p>
            <a:r>
              <a:rPr lang="it-IT" dirty="0" smtClean="0">
                <a:solidFill>
                  <a:schemeClr val="tx1"/>
                </a:solidFill>
              </a:rPr>
              <a:t>Abilità fonologiche </a:t>
            </a:r>
            <a:r>
              <a:rPr lang="it-IT" dirty="0">
                <a:solidFill>
                  <a:schemeClr val="tx1"/>
                </a:solidFill>
              </a:rPr>
              <a:t>e meta-fonologiche</a:t>
            </a:r>
          </a:p>
          <a:p>
            <a:r>
              <a:rPr lang="it-IT" dirty="0" smtClean="0"/>
              <a:t>Abilità linguistico-comunicative</a:t>
            </a:r>
          </a:p>
          <a:p>
            <a:r>
              <a:rPr lang="it-IT" dirty="0" smtClean="0"/>
              <a:t>Abilità logico-matematiche</a:t>
            </a:r>
          </a:p>
          <a:p>
            <a:r>
              <a:rPr lang="it-IT" dirty="0" smtClean="0"/>
              <a:t>Abilità prassiche, di coordinazione, motricità ed integrazione </a:t>
            </a:r>
            <a:r>
              <a:rPr lang="it-IT" dirty="0" err="1" smtClean="0"/>
              <a:t>visuo</a:t>
            </a:r>
            <a:r>
              <a:rPr lang="it-IT" dirty="0" smtClean="0"/>
              <a:t>-motoria</a:t>
            </a:r>
          </a:p>
          <a:p>
            <a:r>
              <a:rPr lang="it-IT" dirty="0" smtClean="0"/>
              <a:t>Altre abilità cognitive (memoria, orientamento, attenzione, ecc.)</a:t>
            </a:r>
          </a:p>
          <a:p>
            <a:pPr marL="0" indent="0">
              <a:buNone/>
            </a:pPr>
            <a:endParaRPr lang="it-IT" dirty="0" smtClean="0"/>
          </a:p>
          <a:p>
            <a:endParaRPr lang="it-IT" dirty="0"/>
          </a:p>
        </p:txBody>
      </p:sp>
    </p:spTree>
    <p:extLst>
      <p:ext uri="{BB962C8B-B14F-4D97-AF65-F5344CB8AC3E}">
        <p14:creationId xmlns:p14="http://schemas.microsoft.com/office/powerpoint/2010/main" val="4197243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Lo sviluppo tipico del bambino </a:t>
            </a:r>
            <a:br>
              <a:rPr lang="it-IT" dirty="0" smtClean="0"/>
            </a:br>
            <a:r>
              <a:rPr lang="it-IT" dirty="0" smtClean="0"/>
              <a:t>in età prescolare</a:t>
            </a:r>
            <a:endParaRPr lang="it-IT" dirty="0"/>
          </a:p>
        </p:txBody>
      </p:sp>
      <p:sp>
        <p:nvSpPr>
          <p:cNvPr id="3" name="Segnaposto testo 2"/>
          <p:cNvSpPr>
            <a:spLocks noGrp="1"/>
          </p:cNvSpPr>
          <p:nvPr>
            <p:ph type="body" idx="1"/>
          </p:nvPr>
        </p:nvSpPr>
        <p:spPr/>
        <p:txBody>
          <a:bodyPr/>
          <a:lstStyle/>
          <a:p>
            <a:r>
              <a:rPr lang="it-IT" dirty="0" smtClean="0"/>
              <a:t>3-4 anni</a:t>
            </a:r>
            <a:endParaRPr lang="it-IT" dirty="0"/>
          </a:p>
        </p:txBody>
      </p:sp>
      <p:pic>
        <p:nvPicPr>
          <p:cNvPr id="12" name="Segnaposto immagine 11"/>
          <p:cNvPicPr>
            <a:picLocks noGrp="1" noChangeAspect="1"/>
          </p:cNvPicPr>
          <p:nvPr>
            <p:ph type="pic" idx="15"/>
          </p:nvPr>
        </p:nvPicPr>
        <p:blipFill>
          <a:blip r:embed="rId2">
            <a:extLst>
              <a:ext uri="{28A0092B-C50C-407E-A947-70E740481C1C}">
                <a14:useLocalDpi xmlns:a14="http://schemas.microsoft.com/office/drawing/2010/main" val="0"/>
              </a:ext>
            </a:extLst>
          </a:blip>
          <a:srcRect l="10007" r="10007"/>
          <a:stretch>
            <a:fillRect/>
          </a:stretch>
        </p:blipFill>
        <p:spPr/>
      </p:pic>
      <p:sp>
        <p:nvSpPr>
          <p:cNvPr id="6" name="Segnaposto testo 5"/>
          <p:cNvSpPr>
            <a:spLocks noGrp="1"/>
          </p:cNvSpPr>
          <p:nvPr>
            <p:ph type="body" sz="quarter" idx="3"/>
          </p:nvPr>
        </p:nvSpPr>
        <p:spPr/>
        <p:txBody>
          <a:bodyPr/>
          <a:lstStyle/>
          <a:p>
            <a:r>
              <a:rPr lang="it-IT" dirty="0" smtClean="0"/>
              <a:t>4-5 anni</a:t>
            </a:r>
            <a:endParaRPr lang="it-IT" dirty="0"/>
          </a:p>
        </p:txBody>
      </p:sp>
      <p:sp>
        <p:nvSpPr>
          <p:cNvPr id="9" name="Segnaposto testo 8"/>
          <p:cNvSpPr>
            <a:spLocks noGrp="1"/>
          </p:cNvSpPr>
          <p:nvPr>
            <p:ph type="body" sz="quarter" idx="13"/>
          </p:nvPr>
        </p:nvSpPr>
        <p:spPr/>
        <p:txBody>
          <a:bodyPr/>
          <a:lstStyle/>
          <a:p>
            <a:r>
              <a:rPr lang="it-IT" dirty="0" smtClean="0"/>
              <a:t>5-6 anni</a:t>
            </a:r>
            <a:endParaRPr lang="it-IT" dirty="0"/>
          </a:p>
        </p:txBody>
      </p:sp>
      <p:pic>
        <p:nvPicPr>
          <p:cNvPr id="4" name="Segnaposto immagine 3"/>
          <p:cNvPicPr>
            <a:picLocks noGrp="1" noChangeAspect="1"/>
          </p:cNvPicPr>
          <p:nvPr>
            <p:ph type="pic" idx="22"/>
          </p:nvPr>
        </p:nvPicPr>
        <p:blipFill>
          <a:blip r:embed="rId3">
            <a:extLst>
              <a:ext uri="{28A0092B-C50C-407E-A947-70E740481C1C}">
                <a14:useLocalDpi xmlns:a14="http://schemas.microsoft.com/office/drawing/2010/main" val="0"/>
              </a:ext>
            </a:extLst>
          </a:blip>
          <a:srcRect t="26727" b="26727"/>
          <a:stretch>
            <a:fillRect/>
          </a:stretch>
        </p:blipFill>
        <p:spPr/>
      </p:pic>
      <p:pic>
        <p:nvPicPr>
          <p:cNvPr id="15" name="Segnaposto immagine 14"/>
          <p:cNvPicPr>
            <a:picLocks noGrp="1" noChangeAspect="1"/>
          </p:cNvPicPr>
          <p:nvPr>
            <p:ph type="pic" idx="21"/>
          </p:nvPr>
        </p:nvPicPr>
        <p:blipFill>
          <a:blip r:embed="rId4">
            <a:extLst>
              <a:ext uri="{28A0092B-C50C-407E-A947-70E740481C1C}">
                <a14:useLocalDpi xmlns:a14="http://schemas.microsoft.com/office/drawing/2010/main" val="0"/>
              </a:ext>
            </a:extLst>
          </a:blip>
          <a:srcRect t="1308" b="1308"/>
          <a:stretch>
            <a:fillRect/>
          </a:stretch>
        </p:blipFill>
        <p:spPr/>
      </p:pic>
    </p:spTree>
    <p:extLst>
      <p:ext uri="{BB962C8B-B14F-4D97-AF65-F5344CB8AC3E}">
        <p14:creationId xmlns:p14="http://schemas.microsoft.com/office/powerpoint/2010/main" val="111751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Prerequisiti dell’apprendimento</a:t>
            </a:r>
            <a:endParaRPr lang="it-IT" dirty="0"/>
          </a:p>
        </p:txBody>
      </p:sp>
      <p:sp>
        <p:nvSpPr>
          <p:cNvPr id="3" name="Segnaposto contenuto 2"/>
          <p:cNvSpPr>
            <a:spLocks noGrp="1"/>
          </p:cNvSpPr>
          <p:nvPr>
            <p:ph idx="1"/>
          </p:nvPr>
        </p:nvSpPr>
        <p:spPr/>
        <p:txBody>
          <a:bodyPr/>
          <a:lstStyle/>
          <a:p>
            <a:r>
              <a:rPr lang="it-IT" dirty="0" smtClean="0"/>
              <a:t>Abilità di autoregolazione</a:t>
            </a:r>
          </a:p>
          <a:p>
            <a:r>
              <a:rPr lang="it-IT" dirty="0" smtClean="0">
                <a:solidFill>
                  <a:schemeClr val="bg1">
                    <a:lumMod val="85000"/>
                  </a:schemeClr>
                </a:solidFill>
              </a:rPr>
              <a:t>Abilità fonologiche </a:t>
            </a:r>
            <a:r>
              <a:rPr lang="it-IT" dirty="0">
                <a:solidFill>
                  <a:schemeClr val="bg1">
                    <a:lumMod val="85000"/>
                  </a:schemeClr>
                </a:solidFill>
              </a:rPr>
              <a:t>e </a:t>
            </a:r>
            <a:r>
              <a:rPr lang="it-IT" dirty="0" smtClean="0">
                <a:solidFill>
                  <a:schemeClr val="bg1">
                    <a:lumMod val="85000"/>
                  </a:schemeClr>
                </a:solidFill>
              </a:rPr>
              <a:t>meta-fonologiche</a:t>
            </a:r>
          </a:p>
          <a:p>
            <a:r>
              <a:rPr lang="it-IT" dirty="0" smtClean="0">
                <a:solidFill>
                  <a:schemeClr val="bg1">
                    <a:lumMod val="85000"/>
                  </a:schemeClr>
                </a:solidFill>
              </a:rPr>
              <a:t>Abilità linguistico-comunicative</a:t>
            </a:r>
          </a:p>
          <a:p>
            <a:r>
              <a:rPr lang="it-IT" dirty="0" smtClean="0">
                <a:solidFill>
                  <a:schemeClr val="bg1">
                    <a:lumMod val="85000"/>
                  </a:schemeClr>
                </a:solidFill>
              </a:rPr>
              <a:t>Abilità logico-matematiche</a:t>
            </a:r>
          </a:p>
          <a:p>
            <a:r>
              <a:rPr lang="it-IT" dirty="0" smtClean="0">
                <a:solidFill>
                  <a:schemeClr val="bg1">
                    <a:lumMod val="85000"/>
                  </a:schemeClr>
                </a:solidFill>
              </a:rPr>
              <a:t>Abilità prassiche, di coordinazione, motricità ed integrazione </a:t>
            </a:r>
            <a:r>
              <a:rPr lang="it-IT" dirty="0" err="1" smtClean="0">
                <a:solidFill>
                  <a:schemeClr val="bg1">
                    <a:lumMod val="85000"/>
                  </a:schemeClr>
                </a:solidFill>
              </a:rPr>
              <a:t>visuo</a:t>
            </a:r>
            <a:r>
              <a:rPr lang="it-IT" dirty="0" smtClean="0">
                <a:solidFill>
                  <a:schemeClr val="bg1">
                    <a:lumMod val="85000"/>
                  </a:schemeClr>
                </a:solidFill>
              </a:rPr>
              <a:t>-motoria</a:t>
            </a:r>
          </a:p>
          <a:p>
            <a:r>
              <a:rPr lang="it-IT" dirty="0" smtClean="0">
                <a:solidFill>
                  <a:schemeClr val="bg1">
                    <a:lumMod val="85000"/>
                  </a:schemeClr>
                </a:solidFill>
              </a:rPr>
              <a:t>Altre abilità cognitive (memoria, orientamento, attenzione, ecc.)</a:t>
            </a:r>
          </a:p>
          <a:p>
            <a:pPr marL="0" indent="0">
              <a:buNone/>
            </a:pPr>
            <a:endParaRPr lang="it-IT" dirty="0" smtClean="0"/>
          </a:p>
          <a:p>
            <a:endParaRPr lang="it-IT" dirty="0"/>
          </a:p>
        </p:txBody>
      </p:sp>
    </p:spTree>
    <p:extLst>
      <p:ext uri="{BB962C8B-B14F-4D97-AF65-F5344CB8AC3E}">
        <p14:creationId xmlns:p14="http://schemas.microsoft.com/office/powerpoint/2010/main" val="3954963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Abilità di autoregolazione</a:t>
            </a:r>
            <a:endParaRPr lang="it-IT" dirty="0"/>
          </a:p>
        </p:txBody>
      </p:sp>
      <p:sp>
        <p:nvSpPr>
          <p:cNvPr id="3" name="Segnaposto contenuto 2"/>
          <p:cNvSpPr>
            <a:spLocks noGrp="1"/>
          </p:cNvSpPr>
          <p:nvPr>
            <p:ph idx="1"/>
          </p:nvPr>
        </p:nvSpPr>
        <p:spPr>
          <a:xfrm>
            <a:off x="1154954" y="2603500"/>
            <a:ext cx="6077119" cy="3416300"/>
          </a:xfrm>
        </p:spPr>
        <p:txBody>
          <a:bodyPr/>
          <a:lstStyle/>
          <a:p>
            <a:pPr marL="0" indent="0">
              <a:buNone/>
            </a:pPr>
            <a:r>
              <a:rPr lang="it-IT" dirty="0" smtClean="0"/>
              <a:t>«</a:t>
            </a:r>
            <a:r>
              <a:rPr lang="it-IT" sz="2800" dirty="0" smtClean="0">
                <a:latin typeface="French Script MT" panose="03020402040607040605" pitchFamily="66" charset="0"/>
              </a:rPr>
              <a:t>Lo </a:t>
            </a:r>
            <a:r>
              <a:rPr lang="it-IT" sz="2800" dirty="0">
                <a:latin typeface="French Script MT" panose="03020402040607040605" pitchFamily="66" charset="0"/>
              </a:rPr>
              <a:t>studente autoregolato partecipa attivamente ai processi di autoapprendimento coinvolgendosi anche da un punto di vista emozionale, motivazionale e metacognitivo; dirige i suoi sforzi per acquisire conoscenze e abilità in modo autonomo, utilizzando strategie specifiche per raggiungere obiettivi di </a:t>
            </a:r>
            <a:r>
              <a:rPr lang="it-IT" sz="2800" dirty="0" smtClean="0">
                <a:latin typeface="French Script MT" panose="03020402040607040605" pitchFamily="66" charset="0"/>
              </a:rPr>
              <a:t>miglioramento</a:t>
            </a:r>
            <a:r>
              <a:rPr lang="it-IT" dirty="0" smtClean="0"/>
              <a:t>.» </a:t>
            </a:r>
          </a:p>
          <a:p>
            <a:pPr marL="0" indent="0">
              <a:buNone/>
            </a:pPr>
            <a:r>
              <a:rPr lang="it-IT" dirty="0" smtClean="0"/>
              <a:t>(</a:t>
            </a:r>
            <a:r>
              <a:rPr lang="it-IT" dirty="0"/>
              <a:t>Nota, Soresi, 2000)</a:t>
            </a:r>
          </a:p>
          <a:p>
            <a:pPr marL="0" indent="0">
              <a:buNone/>
            </a:pPr>
            <a:endParaRPr lang="it-IT" dirty="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4292" y="2723890"/>
            <a:ext cx="2141652" cy="3382609"/>
          </a:xfrm>
          <a:prstGeom prst="rect">
            <a:avLst/>
          </a:prstGeom>
        </p:spPr>
      </p:pic>
    </p:spTree>
    <p:extLst>
      <p:ext uri="{BB962C8B-B14F-4D97-AF65-F5344CB8AC3E}">
        <p14:creationId xmlns:p14="http://schemas.microsoft.com/office/powerpoint/2010/main" val="4132481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Abilità di autoregolazione: processi</a:t>
            </a:r>
            <a:endParaRPr lang="it-IT" dirty="0"/>
          </a:p>
        </p:txBody>
      </p:sp>
      <p:sp>
        <p:nvSpPr>
          <p:cNvPr id="3" name="Segnaposto contenuto 2"/>
          <p:cNvSpPr>
            <a:spLocks noGrp="1"/>
          </p:cNvSpPr>
          <p:nvPr>
            <p:ph type="body" idx="1"/>
          </p:nvPr>
        </p:nvSpPr>
        <p:spPr/>
        <p:txBody>
          <a:bodyPr/>
          <a:lstStyle/>
          <a:p>
            <a:pPr marL="0" indent="0">
              <a:buNone/>
            </a:pPr>
            <a:r>
              <a:rPr lang="it-IT" dirty="0" smtClean="0"/>
              <a:t>personali</a:t>
            </a:r>
            <a:endParaRPr lang="it-IT" dirty="0"/>
          </a:p>
        </p:txBody>
      </p:sp>
      <p:sp>
        <p:nvSpPr>
          <p:cNvPr id="6" name="Segnaposto testo 5"/>
          <p:cNvSpPr>
            <a:spLocks noGrp="1"/>
          </p:cNvSpPr>
          <p:nvPr>
            <p:ph type="body" sz="half" idx="15"/>
          </p:nvPr>
        </p:nvSpPr>
        <p:spPr>
          <a:xfrm>
            <a:off x="1154954" y="3179764"/>
            <a:ext cx="3129168" cy="3038156"/>
          </a:xfrm>
        </p:spPr>
        <p:txBody>
          <a:bodyPr>
            <a:normAutofit/>
          </a:bodyPr>
          <a:lstStyle/>
          <a:p>
            <a:pPr marL="285750" indent="-285750">
              <a:buFont typeface="Arial" panose="020B0604020202020204" pitchFamily="34" charset="0"/>
              <a:buChar char="•"/>
            </a:pPr>
            <a:r>
              <a:rPr lang="it-IT" dirty="0" smtClean="0"/>
              <a:t>Porsi degli obiettivi</a:t>
            </a:r>
          </a:p>
          <a:p>
            <a:pPr marL="285750" indent="-285750">
              <a:buFont typeface="Arial" panose="020B0604020202020204" pitchFamily="34" charset="0"/>
              <a:buChar char="•"/>
            </a:pPr>
            <a:r>
              <a:rPr lang="it-IT" dirty="0" smtClean="0"/>
              <a:t>Metodi di apprendimento strategici</a:t>
            </a:r>
          </a:p>
          <a:p>
            <a:pPr marL="285750" indent="-285750">
              <a:buFont typeface="Arial" panose="020B0604020202020204" pitchFamily="34" charset="0"/>
              <a:buChar char="•"/>
            </a:pPr>
            <a:r>
              <a:rPr lang="it-IT" dirty="0" smtClean="0"/>
              <a:t>Considerare informazioni al di là delle fonti da consultare</a:t>
            </a:r>
          </a:p>
          <a:p>
            <a:pPr marL="285750" indent="-285750">
              <a:buFont typeface="Arial" panose="020B0604020202020204" pitchFamily="34" charset="0"/>
              <a:buChar char="•"/>
            </a:pPr>
            <a:r>
              <a:rPr lang="it-IT" dirty="0" smtClean="0"/>
              <a:t>Capacità di creare e ricordare immagini mentali per favorire l’apprendimento</a:t>
            </a:r>
          </a:p>
          <a:p>
            <a:pPr marL="285750" indent="-285750">
              <a:buFont typeface="Arial" panose="020B0604020202020204" pitchFamily="34" charset="0"/>
              <a:buChar char="•"/>
            </a:pPr>
            <a:r>
              <a:rPr lang="it-IT" dirty="0" smtClean="0"/>
              <a:t>Porsi degli standard di riferimento ed utilizzarli come parametro di valutazione</a:t>
            </a:r>
          </a:p>
          <a:p>
            <a:endParaRPr lang="it-IT" dirty="0"/>
          </a:p>
        </p:txBody>
      </p:sp>
      <p:sp>
        <p:nvSpPr>
          <p:cNvPr id="4" name="Segnaposto testo 3"/>
          <p:cNvSpPr>
            <a:spLocks noGrp="1"/>
          </p:cNvSpPr>
          <p:nvPr>
            <p:ph type="body" sz="quarter" idx="3"/>
          </p:nvPr>
        </p:nvSpPr>
        <p:spPr/>
        <p:txBody>
          <a:bodyPr/>
          <a:lstStyle/>
          <a:p>
            <a:r>
              <a:rPr lang="it-IT" dirty="0" smtClean="0"/>
              <a:t>comportamentali</a:t>
            </a:r>
            <a:endParaRPr lang="it-IT" dirty="0"/>
          </a:p>
        </p:txBody>
      </p:sp>
      <p:sp>
        <p:nvSpPr>
          <p:cNvPr id="7" name="Segnaposto testo 6"/>
          <p:cNvSpPr>
            <a:spLocks noGrp="1"/>
          </p:cNvSpPr>
          <p:nvPr>
            <p:ph type="body" sz="half" idx="16"/>
          </p:nvPr>
        </p:nvSpPr>
        <p:spPr/>
        <p:txBody>
          <a:bodyPr/>
          <a:lstStyle/>
          <a:p>
            <a:pPr marL="285750" indent="-285750">
              <a:buFont typeface="Arial" panose="020B0604020202020204" pitchFamily="34" charset="0"/>
              <a:buChar char="•"/>
            </a:pPr>
            <a:r>
              <a:rPr lang="it-IT" dirty="0" smtClean="0"/>
              <a:t>Autoistruzione: verbalizzare a voce alta per guidare la performance</a:t>
            </a:r>
          </a:p>
          <a:p>
            <a:pPr marL="285750" indent="-285750">
              <a:buFont typeface="Arial" panose="020B0604020202020204" pitchFamily="34" charset="0"/>
              <a:buChar char="•"/>
            </a:pPr>
            <a:r>
              <a:rPr lang="it-IT" dirty="0" smtClean="0"/>
              <a:t>Organizzazione del tempo</a:t>
            </a:r>
          </a:p>
          <a:p>
            <a:pPr marL="285750" indent="-285750">
              <a:buFont typeface="Arial" panose="020B0604020202020204" pitchFamily="34" charset="0"/>
              <a:buChar char="•"/>
            </a:pPr>
            <a:r>
              <a:rPr lang="it-IT" dirty="0" smtClean="0"/>
              <a:t>Automonitoraggio delle prestazioni e dei risultati ottenuti</a:t>
            </a:r>
            <a:endParaRPr lang="it-IT" dirty="0"/>
          </a:p>
        </p:txBody>
      </p:sp>
      <p:sp>
        <p:nvSpPr>
          <p:cNvPr id="5" name="Segnaposto testo 4"/>
          <p:cNvSpPr>
            <a:spLocks noGrp="1"/>
          </p:cNvSpPr>
          <p:nvPr>
            <p:ph type="body" sz="quarter" idx="13"/>
          </p:nvPr>
        </p:nvSpPr>
        <p:spPr/>
        <p:txBody>
          <a:bodyPr/>
          <a:lstStyle/>
          <a:p>
            <a:r>
              <a:rPr lang="it-IT" dirty="0" smtClean="0"/>
              <a:t>ambientali</a:t>
            </a:r>
            <a:endParaRPr lang="it-IT" dirty="0"/>
          </a:p>
        </p:txBody>
      </p:sp>
      <p:sp>
        <p:nvSpPr>
          <p:cNvPr id="8" name="Segnaposto testo 7"/>
          <p:cNvSpPr>
            <a:spLocks noGrp="1"/>
          </p:cNvSpPr>
          <p:nvPr>
            <p:ph type="body" sz="half" idx="17"/>
          </p:nvPr>
        </p:nvSpPr>
        <p:spPr/>
        <p:txBody>
          <a:bodyPr/>
          <a:lstStyle/>
          <a:p>
            <a:pPr marL="285750" indent="-285750">
              <a:buFont typeface="Arial" panose="020B0604020202020204" pitchFamily="34" charset="0"/>
              <a:buChar char="•"/>
            </a:pPr>
            <a:r>
              <a:rPr lang="it-IT" dirty="0" smtClean="0"/>
              <a:t>Strutturare l’ambiente in maniera tale da favorire l’apprendimento</a:t>
            </a:r>
          </a:p>
          <a:p>
            <a:pPr marL="285750" indent="-285750">
              <a:buFont typeface="Arial" panose="020B0604020202020204" pitchFamily="34" charset="0"/>
              <a:buChar char="•"/>
            </a:pPr>
            <a:r>
              <a:rPr lang="it-IT" dirty="0" smtClean="0"/>
              <a:t>Ricerca di aiuto: scelta di specifici modelli, insegnanti, libri ecc. in grado di facilitare l’apprendimento ed affrontare situazioni di difficoltà</a:t>
            </a:r>
            <a:endParaRPr lang="it-IT" dirty="0"/>
          </a:p>
        </p:txBody>
      </p:sp>
    </p:spTree>
    <p:extLst>
      <p:ext uri="{BB962C8B-B14F-4D97-AF65-F5344CB8AC3E}">
        <p14:creationId xmlns:p14="http://schemas.microsoft.com/office/powerpoint/2010/main" val="32767552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la riunioni ione">
  <a:themeElements>
    <a:clrScheme name="Giallo arancion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Sala riunioni ione">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ala riunioni ione">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EC7F02AD-9687-440F-A9DF-FAA6F22270D7}"/>
    </a:ext>
  </a:extLst>
</a:theme>
</file>

<file path=docProps/app.xml><?xml version="1.0" encoding="utf-8"?>
<Properties xmlns="http://schemas.openxmlformats.org/officeDocument/2006/extended-properties" xmlns:vt="http://schemas.openxmlformats.org/officeDocument/2006/docPropsVTypes">
  <Template>Ion Boardroom</Template>
  <TotalTime>724</TotalTime>
  <Words>2625</Words>
  <Application>Microsoft Office PowerPoint</Application>
  <PresentationFormat>Widescreen</PresentationFormat>
  <Paragraphs>257</Paragraphs>
  <Slides>42</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42</vt:i4>
      </vt:variant>
    </vt:vector>
  </HeadingPairs>
  <TitlesOfParts>
    <vt:vector size="49" baseType="lpstr">
      <vt:lpstr>Arial</vt:lpstr>
      <vt:lpstr>Century Gothic</vt:lpstr>
      <vt:lpstr>French Script MT</vt:lpstr>
      <vt:lpstr>Lucida Handwriting</vt:lpstr>
      <vt:lpstr>Times New Roman</vt:lpstr>
      <vt:lpstr>Wingdings 3</vt:lpstr>
      <vt:lpstr>Sala riunioni ione</vt:lpstr>
      <vt:lpstr>I prerequisiti della letto-scrittura e  sviluppo del bambino in età prescolare</vt:lpstr>
      <vt:lpstr>Le recenti normative, in materia di disturbi specifici di apprendimento in ambito scolastico, attribuiscono alla scuola specifici compiti. </vt:lpstr>
      <vt:lpstr>Presentazione standard di PowerPoint</vt:lpstr>
      <vt:lpstr>Prerequisiti dell’apprendimento</vt:lpstr>
      <vt:lpstr>Prerequisiti dell’apprendimento</vt:lpstr>
      <vt:lpstr>Lo sviluppo tipico del bambino  in età prescolare</vt:lpstr>
      <vt:lpstr>Prerequisiti dell’apprendimento</vt:lpstr>
      <vt:lpstr>Abilità di autoregolazione</vt:lpstr>
      <vt:lpstr>Abilità di autoregolazione: processi</vt:lpstr>
      <vt:lpstr>Presentazione standard di PowerPoint</vt:lpstr>
      <vt:lpstr>Prerequisiti dell’apprendimento</vt:lpstr>
      <vt:lpstr>Abilità fonologiche  e meta-fonologiche</vt:lpstr>
      <vt:lpstr>Il linguaggio parlato, nell’insegnamento della letto-scrittura, deve precedere quello scritto!</vt:lpstr>
      <vt:lpstr>Abilità fonologiche  e meta-fonologiche</vt:lpstr>
      <vt:lpstr>Abilità fonologiche  e meta-fonologiche</vt:lpstr>
      <vt:lpstr>Abilità fonologiche  e meta-fonologiche</vt:lpstr>
      <vt:lpstr>Consapevolezza fonologica</vt:lpstr>
      <vt:lpstr>Abilità fonologiche  e meta-fonologiche</vt:lpstr>
      <vt:lpstr>Giochi metafonologici:</vt:lpstr>
      <vt:lpstr>CMF Valutazione delle competenze metafonologiche (Marotta et al., 2008)</vt:lpstr>
      <vt:lpstr>Prerequisiti dell’apprendimento</vt:lpstr>
      <vt:lpstr>Abilità linguistico-comunicative</vt:lpstr>
      <vt:lpstr>Le tappe dello sviluppo linguistico dai 3 ai 6 anni</vt:lpstr>
      <vt:lpstr>Prerequisiti dell’apprendimento</vt:lpstr>
      <vt:lpstr>BIN Batteria per la valutazione dell’Intelligenza Numerica tra i 4 e i 6 anni (Molin et al., 2007)</vt:lpstr>
      <vt:lpstr>Numeri e linguaggio</vt:lpstr>
      <vt:lpstr>Domanda:</vt:lpstr>
      <vt:lpstr>Sviluppo della capacità di scrittura dei numeri arabici</vt:lpstr>
      <vt:lpstr>Prerequisiti dell’apprendimento</vt:lpstr>
      <vt:lpstr>Sviluppo della coordinazione motoria </vt:lpstr>
      <vt:lpstr>Coordinazione motoria:</vt:lpstr>
      <vt:lpstr>Le tappe dello sviluppo motorio</vt:lpstr>
      <vt:lpstr>Il ruolo dell’ambiente  (fattori educativi e culturali)</vt:lpstr>
      <vt:lpstr>Presentazione standard di PowerPoint</vt:lpstr>
      <vt:lpstr>Presentazione standard di PowerPoint</vt:lpstr>
      <vt:lpstr>Segni clinici nello sviluppo psicomotorio da approfondire (Vio, Lo Presti, 2014) in caso di ipotesi di Disturbo della Coordinazione Motoria, sia di Disturbo Visuo-Spaziale e/o Disgrafia</vt:lpstr>
      <vt:lpstr>Prerequisiti dell’apprendimento</vt:lpstr>
      <vt:lpstr>Fasi dello sviluppo relazionale</vt:lpstr>
      <vt:lpstr>Prove di ingresso da privilegiare al primo anno di Scuola Primaria</vt:lpstr>
      <vt:lpstr>IPDA (Terreni et al. 2002) Questionario osservativo per l’identificazione precoce delle difficoltà di apprendimento nei bambini dell’ultimo anno di Scuola dell’Infanzia</vt:lpstr>
      <vt:lpstr>Studio ‘Prevenzione dei DSA: studio longitudinale di un campione di bambini dlla scuola dell’infanzia alla scuola primaria’ (Roberto et al., 2013)</vt:lpstr>
      <vt:lpstr>Grazie per l’attenzione!</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Ilaria Neri</dc:creator>
  <cp:lastModifiedBy>Ilaria Neri</cp:lastModifiedBy>
  <cp:revision>83</cp:revision>
  <dcterms:created xsi:type="dcterms:W3CDTF">2014-11-09T15:34:29Z</dcterms:created>
  <dcterms:modified xsi:type="dcterms:W3CDTF">2014-11-18T12:22:44Z</dcterms:modified>
</cp:coreProperties>
</file>